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6"/>
  </p:notesMasterIdLst>
  <p:sldIdLst>
    <p:sldId id="264" r:id="rId2"/>
    <p:sldId id="261" r:id="rId3"/>
    <p:sldId id="260" r:id="rId4"/>
    <p:sldId id="262" r:id="rId5"/>
    <p:sldId id="265" r:id="rId6"/>
    <p:sldId id="268" r:id="rId7"/>
    <p:sldId id="269" r:id="rId8"/>
    <p:sldId id="270" r:id="rId9"/>
    <p:sldId id="271" r:id="rId10"/>
    <p:sldId id="272" r:id="rId11"/>
    <p:sldId id="273" r:id="rId12"/>
    <p:sldId id="277" r:id="rId13"/>
    <p:sldId id="276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28" autoAdjust="0"/>
    <p:restoredTop sz="88205" autoAdjust="0"/>
  </p:normalViewPr>
  <p:slideViewPr>
    <p:cSldViewPr>
      <p:cViewPr varScale="1">
        <p:scale>
          <a:sx n="43" d="100"/>
          <a:sy n="43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154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perspective val="30"/>
    </c:view3D>
    <c:plotArea>
      <c:layout>
        <c:manualLayout>
          <c:layoutTarget val="inner"/>
          <c:xMode val="edge"/>
          <c:yMode val="edge"/>
          <c:x val="9.5756889763779565E-2"/>
          <c:y val="4.8281249999999991E-2"/>
          <c:w val="0.69296538713910771"/>
          <c:h val="0.56511564960629923"/>
        </c:manualLayout>
      </c:layout>
      <c:bar3DChart>
        <c:barDir val="col"/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2004</c:v>
                </c:pt>
              </c:strCache>
            </c:strRef>
          </c:tx>
          <c:cat>
            <c:strRef>
              <c:f>Sheet1!$A$2:$A$5</c:f>
              <c:strCache>
                <c:ptCount val="1"/>
                <c:pt idx="0">
                  <c:v>Small Business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Sheet1!$A$2:$A$5</c:f>
              <c:strCache>
                <c:ptCount val="1"/>
                <c:pt idx="0">
                  <c:v>Small Business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29.6</c:v>
                </c:pt>
              </c:numCache>
            </c:numRef>
          </c:val>
        </c:ser>
        <c:shape val="box"/>
        <c:axId val="52337280"/>
        <c:axId val="68416640"/>
        <c:axId val="63217152"/>
      </c:bar3DChart>
      <c:catAx>
        <c:axId val="52337280"/>
        <c:scaling>
          <c:orientation val="minMax"/>
        </c:scaling>
        <c:axPos val="b"/>
        <c:tickLblPos val="nextTo"/>
        <c:crossAx val="68416640"/>
        <c:crosses val="autoZero"/>
        <c:auto val="1"/>
        <c:lblAlgn val="ctr"/>
        <c:lblOffset val="100"/>
      </c:catAx>
      <c:valAx>
        <c:axId val="68416640"/>
        <c:scaling>
          <c:orientation val="minMax"/>
        </c:scaling>
        <c:axPos val="l"/>
        <c:majorGridlines/>
        <c:numFmt formatCode="General" sourceLinked="1"/>
        <c:tickLblPos val="nextTo"/>
        <c:crossAx val="52337280"/>
        <c:crosses val="autoZero"/>
        <c:crossBetween val="between"/>
      </c:valAx>
      <c:serAx>
        <c:axId val="63217152"/>
        <c:scaling>
          <c:orientation val="minMax"/>
        </c:scaling>
        <c:axPos val="b"/>
        <c:tickLblPos val="nextTo"/>
        <c:crossAx val="68416640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B7BE5-48C0-46E1-9322-2AFFDB4FB2A3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9BB4E-D8B3-4CC6-AFA8-5C92FFE42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BB4E-D8B3-4CC6-AFA8-5C92FFE424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BB4E-D8B3-4CC6-AFA8-5C92FFE424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BB4E-D8B3-4CC6-AFA8-5C92FFE424A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BB4E-D8B3-4CC6-AFA8-5C92FFE424A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BB4E-D8B3-4CC6-AFA8-5C92FFE424A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BB4E-D8B3-4CC6-AFA8-5C92FFE424A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2</a:t>
            </a:r>
            <a:r>
              <a:rPr lang="en-US" sz="4400" baseline="30000" dirty="0" smtClean="0"/>
              <a:t>nd</a:t>
            </a:r>
            <a:r>
              <a:rPr lang="en-US" sz="4400" dirty="0" smtClean="0"/>
              <a:t> Primary Reason is:</a:t>
            </a:r>
            <a:endParaRPr lang="en-US" sz="4400" dirty="0"/>
          </a:p>
        </p:txBody>
      </p:sp>
      <p:pic>
        <p:nvPicPr>
          <p:cNvPr id="5" name="Picture 4" descr="entrepreneur-start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667000"/>
            <a:ext cx="7835900" cy="4191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905000"/>
            <a:ext cx="7381829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3"/>
              </a:buBlip>
            </a:pPr>
            <a:r>
              <a:rPr lang="en-US" sz="4800" b="1" i="1" spc="-15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Develop their own ideas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3</a:t>
            </a:r>
            <a:r>
              <a:rPr lang="en-US" sz="4400" baseline="30000" dirty="0" smtClean="0"/>
              <a:t>rd</a:t>
            </a:r>
            <a:r>
              <a:rPr lang="en-US" sz="4400" dirty="0" smtClean="0"/>
              <a:t> &amp; Final Reason is:</a:t>
            </a:r>
            <a:endParaRPr lang="en-US" sz="4400" dirty="0"/>
          </a:p>
        </p:txBody>
      </p:sp>
      <p:pic>
        <p:nvPicPr>
          <p:cNvPr id="3" name="Picture 2" descr="40754752graph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400"/>
            <a:ext cx="8153400" cy="4800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1371600"/>
            <a:ext cx="817210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4"/>
              </a:buBlip>
            </a:pPr>
            <a:r>
              <a:rPr lang="en-US" sz="4800" b="1" i="1" spc="-15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Develop Financial Reward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42048" cy="1219200"/>
          </a:xfrm>
        </p:spPr>
        <p:txBody>
          <a:bodyPr>
            <a:noAutofit/>
          </a:bodyPr>
          <a:lstStyle/>
          <a:p>
            <a:r>
              <a:rPr lang="en-US" sz="4400" cap="none" spc="-150" dirty="0" smtClean="0"/>
              <a:t>Evaluation the Importance of</a:t>
            </a:r>
            <a:r>
              <a:rPr lang="en-US" sz="4400" spc="-150" dirty="0" smtClean="0"/>
              <a:t> E</a:t>
            </a:r>
            <a:r>
              <a:rPr lang="en-US" sz="4400" cap="none" spc="-150" dirty="0" smtClean="0"/>
              <a:t>ntrepreneurship</a:t>
            </a:r>
            <a:endParaRPr lang="en-US" sz="4400" spc="-150" dirty="0"/>
          </a:p>
        </p:txBody>
      </p:sp>
      <p:sp>
        <p:nvSpPr>
          <p:cNvPr id="5" name="Rectangle 4"/>
          <p:cNvSpPr/>
          <p:nvPr/>
        </p:nvSpPr>
        <p:spPr>
          <a:xfrm>
            <a:off x="304800" y="1676400"/>
            <a:ext cx="769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threePt" dir="t"/>
            </a:scene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Small Businesses in US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609600" y="3124200"/>
          <a:ext cx="6858000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429500" y="6858000"/>
            <a:ext cx="3429000" cy="192024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Placeholder 8" descr="866730_thank_you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41" r="841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5257800" y="914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4800" b="1" i="1" spc="-150" dirty="0" smtClean="0">
                <a:ln w="500">
                  <a:solidFill>
                    <a:schemeClr val="tx2">
                      <a:lumMod val="50000"/>
                    </a:schemeClr>
                  </a:solidFill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  <a:latin typeface="MV Boli" pitchFamily="2" charset="0"/>
                <a:cs typeface="MV Boli" pitchFamily="2" charset="0"/>
              </a:rPr>
              <a:t>Definition</a:t>
            </a:r>
            <a:endParaRPr lang="en-US" sz="4800" b="1" dirty="0">
              <a:ln w="500"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1981200"/>
            <a:ext cx="25792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4800" b="1" i="1" spc="-150" dirty="0" smtClean="0">
                <a:ln w="500">
                  <a:solidFill>
                    <a:schemeClr val="tx2">
                      <a:lumMod val="50000"/>
                    </a:schemeClr>
                  </a:solidFill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  <a:latin typeface="MV Boli" pitchFamily="2" charset="0"/>
                <a:cs typeface="MV Boli" pitchFamily="2" charset="0"/>
              </a:rPr>
              <a:t>History</a:t>
            </a:r>
            <a:endParaRPr lang="en-US" sz="4800" b="1" dirty="0">
              <a:ln w="500"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2971800"/>
            <a:ext cx="381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4400" b="1" i="1" spc="-150" dirty="0" smtClean="0">
                <a:ln w="500">
                  <a:solidFill>
                    <a:schemeClr val="tx2">
                      <a:lumMod val="50000"/>
                    </a:schemeClr>
                  </a:solidFill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  <a:latin typeface="MV Boli" pitchFamily="2" charset="0"/>
                <a:cs typeface="MV Boli" pitchFamily="2" charset="0"/>
              </a:rPr>
              <a:t>Importance</a:t>
            </a:r>
            <a:endParaRPr lang="en-US" sz="4400" b="1" dirty="0"/>
          </a:p>
        </p:txBody>
      </p:sp>
      <p:sp>
        <p:nvSpPr>
          <p:cNvPr id="8" name="Rectangle 7"/>
          <p:cNvSpPr/>
          <p:nvPr/>
        </p:nvSpPr>
        <p:spPr>
          <a:xfrm>
            <a:off x="5334000" y="4038600"/>
            <a:ext cx="381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4400" b="1" i="1" spc="-150" dirty="0" smtClean="0">
                <a:ln w="500">
                  <a:solidFill>
                    <a:schemeClr val="tx2">
                      <a:lumMod val="50000"/>
                    </a:schemeClr>
                  </a:solidFill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  <a:latin typeface="MV Boli" pitchFamily="2" charset="0"/>
                <a:cs typeface="MV Boli" pitchFamily="2" charset="0"/>
              </a:rPr>
              <a:t>Why people </a:t>
            </a:r>
            <a:br>
              <a:rPr lang="en-US" sz="4400" b="1" i="1" spc="-150" dirty="0" smtClean="0">
                <a:ln w="500">
                  <a:solidFill>
                    <a:schemeClr val="tx2">
                      <a:lumMod val="50000"/>
                    </a:schemeClr>
                  </a:solidFill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  <a:latin typeface="MV Boli" pitchFamily="2" charset="0"/>
                <a:cs typeface="MV Boli" pitchFamily="2" charset="0"/>
              </a:rPr>
            </a:br>
            <a:r>
              <a:rPr lang="en-US" sz="4400" b="1" i="1" spc="-150" dirty="0" smtClean="0">
                <a:ln w="500">
                  <a:solidFill>
                    <a:schemeClr val="tx2">
                      <a:lumMod val="50000"/>
                    </a:schemeClr>
                  </a:solidFill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  <a:latin typeface="MV Boli" pitchFamily="2" charset="0"/>
                <a:cs typeface="MV Boli" pitchFamily="2" charset="0"/>
              </a:rPr>
              <a:t>   become</a:t>
            </a:r>
            <a:endParaRPr lang="en-US" sz="4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61461">
            <a:off x="1842219" y="2793797"/>
            <a:ext cx="8153400" cy="2868168"/>
          </a:xfrm>
        </p:spPr>
        <p:txBody>
          <a:bodyPr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6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Characteristics</a:t>
            </a:r>
            <a:br>
              <a:rPr lang="en-US" sz="6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6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&amp;</a:t>
            </a:r>
            <a:br>
              <a:rPr lang="en-US" sz="6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6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Advantages </a:t>
            </a:r>
            <a:endParaRPr lang="en-US" sz="6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581400"/>
            <a:ext cx="5114778" cy="110124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Users\Administrator\Desktop\Maximizing-business-resul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67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4676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Characteristics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381000" y="5029200"/>
            <a:ext cx="3984681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800" b="1" i="1" spc="-15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US" sz="4800" b="1" i="1" spc="-15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Ask for Sale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2050" name="Picture 2" descr="C:\Users\Administrator\Desktop\pla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743200"/>
            <a:ext cx="3886200" cy="2438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1752600"/>
            <a:ext cx="5748369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800" b="1" i="1" spc="-15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US" sz="4800" b="1" i="1" spc="-15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Plane Every Thing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60"/>
          </a:xfrm>
        </p:spPr>
        <p:txBody>
          <a:bodyPr/>
          <a:lstStyle/>
          <a:p>
            <a:r>
              <a:rPr lang="en-US" sz="4800" dirty="0" smtClean="0"/>
              <a:t>Characteristics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381000" y="1752600"/>
            <a:ext cx="5168081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800" dirty="0" smtClean="0"/>
              <a:t> </a:t>
            </a: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Grab </a:t>
            </a: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attention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3074" name="Picture 2" descr="C:\Users\Administrator\Desktop\atten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828800"/>
            <a:ext cx="2286000" cy="2667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4800600"/>
            <a:ext cx="691535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Limit </a:t>
            </a: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number of hats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305800" cy="1356360"/>
          </a:xfrm>
        </p:spPr>
        <p:txBody>
          <a:bodyPr>
            <a:noAutofit/>
          </a:bodyPr>
          <a:lstStyle/>
          <a:p>
            <a:r>
              <a:rPr lang="en-US" sz="4800" dirty="0" smtClean="0"/>
              <a:t>Advantages of entrepreneurship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381000" y="2057400"/>
            <a:ext cx="7282443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Provide </a:t>
            </a: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independence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334000"/>
            <a:ext cx="6504986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Complete command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098" name="Picture 2" descr="C:\Users\Administrator\Desktop\default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895600"/>
            <a:ext cx="310515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305800" cy="1356360"/>
          </a:xfrm>
        </p:spPr>
        <p:txBody>
          <a:bodyPr>
            <a:noAutofit/>
          </a:bodyPr>
          <a:lstStyle/>
          <a:p>
            <a:r>
              <a:rPr lang="en-US" sz="4800" dirty="0" smtClean="0"/>
              <a:t>Advantages of entrepreneurship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381000" y="2057400"/>
            <a:ext cx="780438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400" b="1" i="1" dirty="0" smtClean="0">
                <a:solidFill>
                  <a:schemeClr val="accent4">
                    <a:lumMod val="75000"/>
                  </a:schemeClr>
                </a:solidFill>
              </a:rPr>
              <a:t> Provide </a:t>
            </a:r>
            <a:r>
              <a:rPr lang="en-US" sz="4400" b="1" i="1" dirty="0" smtClean="0">
                <a:solidFill>
                  <a:schemeClr val="accent4">
                    <a:lumMod val="75000"/>
                  </a:schemeClr>
                </a:solidFill>
              </a:rPr>
              <a:t>desired </a:t>
            </a:r>
            <a:r>
              <a:rPr lang="en-US" sz="4400" b="1" i="1" dirty="0" smtClean="0">
                <a:solidFill>
                  <a:schemeClr val="accent4">
                    <a:lumMod val="75000"/>
                  </a:schemeClr>
                </a:solidFill>
              </a:rPr>
              <a:t>flexibility</a:t>
            </a:r>
            <a:endParaRPr lang="en-US" sz="4400" b="1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334000"/>
            <a:ext cx="6504986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Complete command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5122" name="Picture 2" descr="C:\Users\Administrator\Desktop\Presentation\projectbaseddevelop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895600"/>
            <a:ext cx="3057525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61461">
            <a:off x="1842219" y="2793797"/>
            <a:ext cx="8153400" cy="2868168"/>
          </a:xfrm>
        </p:spPr>
        <p:txBody>
          <a:bodyPr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8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dis</a:t>
            </a:r>
            <a:r>
              <a:rPr lang="en-US" sz="8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8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8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Advantages </a:t>
            </a:r>
            <a:endParaRPr lang="en-US" sz="80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581400"/>
            <a:ext cx="5114778" cy="110124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6" name="Picture 2" descr="C:\Users\Administrator\Desktop\Presentation\MB_Ch1_Pt3_Disadvantages_of_a_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66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505200"/>
            <a:ext cx="7391399" cy="1143000"/>
          </a:xfrm>
        </p:spPr>
        <p:txBody>
          <a:bodyPr/>
          <a:lstStyle/>
          <a:p>
            <a:pPr algn="l"/>
            <a:r>
              <a:rPr lang="en-US" sz="6000" i="1" cap="none" dirty="0" smtClean="0">
                <a:ln w="3155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Entrepreneurship</a:t>
            </a:r>
            <a:endParaRPr lang="en-US" sz="6000" i="1" cap="none" dirty="0">
              <a:ln w="31550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5" descr="C:\Users\Administrator\Desktop\entrepreneurshi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43199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Administrator\Desktop\entrepreneurshi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274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9160"/>
          </a:xfrm>
        </p:spPr>
        <p:txBody>
          <a:bodyPr>
            <a:noAutofit/>
          </a:bodyPr>
          <a:lstStyle/>
          <a:p>
            <a:r>
              <a:rPr lang="en-US" sz="4800" dirty="0" smtClean="0"/>
              <a:t>disadvantages 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304800" y="5334000"/>
            <a:ext cx="5073633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Work </a:t>
            </a: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Schedule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905000"/>
            <a:ext cx="6027291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No </a:t>
            </a: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Regular Salary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7170" name="Picture 2" descr="C:\Users\Administrator\Desktop\Presentation\6a00d8341c652b53ef0111688ffa0d970c-800w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743201"/>
            <a:ext cx="39624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9160"/>
          </a:xfrm>
        </p:spPr>
        <p:txBody>
          <a:bodyPr>
            <a:noAutofit/>
          </a:bodyPr>
          <a:lstStyle/>
          <a:p>
            <a:r>
              <a:rPr lang="en-US" sz="4800" dirty="0" smtClean="0"/>
              <a:t>disadvantages 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381000" y="3733800"/>
            <a:ext cx="5139227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No </a:t>
            </a: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experience 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209800"/>
            <a:ext cx="5140446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Administration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181600"/>
            <a:ext cx="7033977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Hard </a:t>
            </a: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to get financing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6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disadvantages 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304800" y="1752600"/>
            <a:ext cx="780983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No </a:t>
            </a: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Business connections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276600"/>
            <a:ext cx="3589124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 Less 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trust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800600"/>
            <a:ext cx="7377019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Management </a:t>
            </a: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problems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7536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disadvantages 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304800" y="2438400"/>
            <a:ext cx="631903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Less </a:t>
            </a: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self-discipline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495800"/>
            <a:ext cx="760881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400" b="1" i="1" dirty="0" smtClean="0">
                <a:solidFill>
                  <a:schemeClr val="accent4">
                    <a:lumMod val="75000"/>
                  </a:schemeClr>
                </a:solidFill>
              </a:rPr>
              <a:t> Less </a:t>
            </a:r>
            <a:r>
              <a:rPr lang="en-US" sz="4400" b="1" i="1" dirty="0" smtClean="0">
                <a:solidFill>
                  <a:schemeClr val="accent4">
                    <a:lumMod val="75000"/>
                  </a:schemeClr>
                </a:solidFill>
              </a:rPr>
              <a:t>time to live your life</a:t>
            </a:r>
            <a:endParaRPr lang="en-US" sz="44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61461">
            <a:off x="1842219" y="2793797"/>
            <a:ext cx="8153400" cy="2868168"/>
          </a:xfrm>
        </p:spPr>
        <p:txBody>
          <a:bodyPr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6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Why</a:t>
            </a:r>
            <a:br>
              <a:rPr lang="en-US" sz="6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6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entrepreneurship</a:t>
            </a:r>
            <a:br>
              <a:rPr lang="en-US" sz="6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8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risky</a:t>
            </a:r>
            <a:endParaRPr lang="en-US" sz="80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581400"/>
            <a:ext cx="5114778" cy="110124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4" name="Picture 2" descr="C:\Users\Administrator\Desktop\Presentation\FunnyPart-com-risky_jo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67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43256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Why entrepreneurship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risky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381000" y="2362200"/>
            <a:ext cx="7961475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4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b="1" i="1" dirty="0" smtClean="0">
                <a:solidFill>
                  <a:schemeClr val="accent4">
                    <a:lumMod val="75000"/>
                  </a:schemeClr>
                </a:solidFill>
              </a:rPr>
              <a:t>Management Incompetence</a:t>
            </a:r>
            <a:endParaRPr lang="en-US" sz="44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886200"/>
            <a:ext cx="6647974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Capital </a:t>
            </a: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Availability	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410200"/>
            <a:ext cx="2936701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Growth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43256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Why entrepreneurship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risky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381000" y="2362200"/>
            <a:ext cx="5942332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Inventory Control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886200"/>
            <a:ext cx="6801542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Relevant </a:t>
            </a: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Experience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410200"/>
            <a:ext cx="374461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Marketing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1"/>
      <p:bldP spid="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43256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Why entrepreneurship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risky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381000" y="2362200"/>
            <a:ext cx="5531964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price of Product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886200"/>
            <a:ext cx="331340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Location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43256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Why entrepreneurship</a:t>
            </a:r>
            <a:br>
              <a:rPr lang="en-US" sz="4400" dirty="0" smtClean="0"/>
            </a:br>
            <a:r>
              <a:rPr lang="en-US" sz="4400" dirty="0" smtClean="0"/>
              <a:t>risky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0" y="1828800"/>
            <a:ext cx="802104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Three things are most</a:t>
            </a:r>
          </a:p>
          <a:p>
            <a:r>
              <a:rPr lang="en-US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important in business:</a:t>
            </a:r>
            <a:endParaRPr lang="en-US" sz="4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3657600"/>
            <a:ext cx="331340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buBlip>
                <a:blip r:embed="rId2"/>
              </a:buBlip>
            </a:pP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Location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5715000"/>
            <a:ext cx="331340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Location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4876800"/>
            <a:ext cx="331340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Location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61461">
            <a:off x="1842219" y="2793797"/>
            <a:ext cx="8153400" cy="2868168"/>
          </a:xfrm>
        </p:spPr>
        <p:txBody>
          <a:bodyPr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5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Success &amp; Failure</a:t>
            </a:r>
            <a:br>
              <a:rPr lang="en-US" sz="55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6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Factors</a:t>
            </a:r>
            <a:r>
              <a:rPr lang="en-US" sz="55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of</a:t>
            </a:r>
            <a:r>
              <a:rPr lang="en-US" sz="55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55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55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entrepreneurship</a:t>
            </a:r>
            <a:endParaRPr lang="en-US" sz="55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581400"/>
            <a:ext cx="5114778" cy="110124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218" name="Picture 2" descr="C:\Users\Administrator\Desktop\Presentation\compass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27431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23465">
            <a:off x="5126502" y="1752600"/>
            <a:ext cx="4017498" cy="2057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MV Boli" pitchFamily="2" charset="0"/>
                <a:cs typeface="MV Boli" pitchFamily="2" charset="0"/>
              </a:rPr>
              <a:t>Introduction</a:t>
            </a:r>
            <a:endParaRPr lang="en-US" sz="40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Placeholder 4" descr="introductio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738" r="18738"/>
          <a:stretch>
            <a:fillRect/>
          </a:stretch>
        </p:blipFill>
        <p:spPr/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916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Factors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609600" y="3200400"/>
            <a:ext cx="390709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Hard </a:t>
            </a: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Work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676400"/>
            <a:ext cx="7146187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Initial </a:t>
            </a: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Strategic plans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876800"/>
            <a:ext cx="3978653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Motivation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916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Factors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609600" y="3200400"/>
            <a:ext cx="3972241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Leadership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676400"/>
            <a:ext cx="423192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lvl="0">
              <a:buBlip>
                <a:blip r:embed="rId2"/>
              </a:buBlip>
            </a:pP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Social </a:t>
            </a: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Skills</a:t>
            </a:r>
            <a:endParaRPr lang="en-US" sz="4800" b="1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876800"/>
            <a:ext cx="4406656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Good </a:t>
            </a: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Health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916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Factors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685800" y="4495800"/>
            <a:ext cx="6046527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2"/>
              </a:buBlip>
            </a:pP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Support </a:t>
            </a: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of Family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057400"/>
            <a:ext cx="2104743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lvl="0">
              <a:buBlip>
                <a:blip r:embed="rId2"/>
              </a:buBlip>
            </a:pP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Luck</a:t>
            </a:r>
            <a:endParaRPr lang="en-US" sz="4800" b="1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61461">
            <a:off x="1749528" y="2108569"/>
            <a:ext cx="8153400" cy="2392502"/>
          </a:xfrm>
        </p:spPr>
        <p:txBody>
          <a:bodyPr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8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Conclusion</a:t>
            </a:r>
            <a:endParaRPr lang="en-US" sz="8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581400"/>
            <a:ext cx="5114778" cy="110124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6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thank_yo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305800" cy="6593978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242048" cy="1143000"/>
          </a:xfrm>
        </p:spPr>
        <p:txBody>
          <a:bodyPr>
            <a:normAutofit/>
          </a:bodyPr>
          <a:lstStyle/>
          <a:p>
            <a:r>
              <a:rPr lang="en-US" sz="6000" cap="none" dirty="0" smtClean="0">
                <a:ln w="3155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Entrepreneurship:</a:t>
            </a:r>
            <a:endParaRPr lang="en-US" sz="6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228600" y="1143000"/>
            <a:ext cx="8229600" cy="39624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Blip>
                <a:blip r:embed="rId2"/>
              </a:buBlip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Someone who starts their own Business, Especially when this involves risks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		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Cambridge dictionary</a:t>
            </a:r>
            <a:endParaRPr kumimoji="0" lang="fr-C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143000" y="4343400"/>
            <a:ext cx="6096000" cy="2260758"/>
            <a:chOff x="609587" y="4140041"/>
            <a:chExt cx="6096000" cy="2260758"/>
          </a:xfrm>
        </p:grpSpPr>
        <p:sp>
          <p:nvSpPr>
            <p:cNvPr id="4" name="Oval 3"/>
            <p:cNvSpPr/>
            <p:nvPr/>
          </p:nvSpPr>
          <p:spPr>
            <a:xfrm>
              <a:off x="609587" y="4140041"/>
              <a:ext cx="6096000" cy="226075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Oval 4"/>
            <p:cNvSpPr/>
            <p:nvPr/>
          </p:nvSpPr>
          <p:spPr>
            <a:xfrm>
              <a:off x="1502326" y="4471121"/>
              <a:ext cx="4310522" cy="1598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cap="none" spc="0" dirty="0" smtClean="0">
                  <a:ln w="17780" cmpd="sng"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Entrepreneurship</a:t>
              </a:r>
              <a:endParaRPr lang="en-US" sz="4000" b="1" kern="1200" cap="none" spc="0" dirty="0">
                <a:ln w="17780" cmpd="sng"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81200" y="457200"/>
            <a:ext cx="4267199" cy="1718176"/>
            <a:chOff x="-528736" y="1115369"/>
            <a:chExt cx="4267199" cy="1718176"/>
          </a:xfrm>
        </p:grpSpPr>
        <p:sp>
          <p:nvSpPr>
            <p:cNvPr id="7" name="Rounded Rectangle 6"/>
            <p:cNvSpPr/>
            <p:nvPr/>
          </p:nvSpPr>
          <p:spPr>
            <a:xfrm>
              <a:off x="-528736" y="1115369"/>
              <a:ext cx="4267199" cy="171817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-478412" y="1165693"/>
              <a:ext cx="4166551" cy="16175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725" tIns="85725" rIns="85725" bIns="85725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500" b="1" kern="1200" cap="none" spc="0" dirty="0" smtClean="0">
                  <a:ln w="17780" cmpd="sng"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Some thing</a:t>
              </a:r>
            </a:p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500" b="1" kern="1200" cap="none" spc="0" dirty="0" smtClean="0">
                  <a:ln w="17780" cmpd="sng"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New of value</a:t>
              </a:r>
              <a:endParaRPr lang="en-US" sz="4500" b="1" kern="1200" cap="none" spc="0" dirty="0">
                <a:ln w="17780" cmpd="sng"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81600" y="2286000"/>
            <a:ext cx="2833539" cy="1828801"/>
            <a:chOff x="2378174" y="51229"/>
            <a:chExt cx="2923877" cy="2339101"/>
          </a:xfrm>
        </p:grpSpPr>
        <p:sp>
          <p:nvSpPr>
            <p:cNvPr id="10" name="Rounded Rectangle 9"/>
            <p:cNvSpPr/>
            <p:nvPr/>
          </p:nvSpPr>
          <p:spPr>
            <a:xfrm>
              <a:off x="2378174" y="51229"/>
              <a:ext cx="2923877" cy="233910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2446684" y="119739"/>
              <a:ext cx="2786857" cy="22020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kern="1200" cap="none" spc="0" dirty="0" smtClean="0">
                  <a:ln w="17780" cmpd="sng"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Effort</a:t>
              </a:r>
              <a:r>
                <a:rPr lang="en-US" sz="6400" b="1" kern="1200" cap="none" spc="0" dirty="0" smtClean="0">
                  <a:ln w="17780" cmpd="sng"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s</a:t>
              </a:r>
              <a:endParaRPr lang="en-US" sz="6400" b="1" kern="1200" cap="none" spc="0" dirty="0">
                <a:ln w="17780" cmpd="sng"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4800" y="2286000"/>
            <a:ext cx="2833539" cy="1828801"/>
            <a:chOff x="2378174" y="51229"/>
            <a:chExt cx="2923877" cy="2339101"/>
          </a:xfrm>
        </p:grpSpPr>
        <p:sp>
          <p:nvSpPr>
            <p:cNvPr id="16" name="Rounded Rectangle 15"/>
            <p:cNvSpPr/>
            <p:nvPr/>
          </p:nvSpPr>
          <p:spPr>
            <a:xfrm>
              <a:off x="2378174" y="51229"/>
              <a:ext cx="2923877" cy="233910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2446684" y="119739"/>
              <a:ext cx="2786857" cy="22020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dirty="0" smtClean="0">
                  <a:ln w="17780" cmpd="sng"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TIME</a:t>
              </a:r>
              <a:endParaRPr lang="en-US" sz="6400" b="1" kern="1200" cap="none" spc="0" dirty="0">
                <a:ln w="17780" cmpd="sng"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21" name="Down Arrow 20"/>
          <p:cNvSpPr/>
          <p:nvPr/>
        </p:nvSpPr>
        <p:spPr>
          <a:xfrm>
            <a:off x="3429000" y="2209800"/>
            <a:ext cx="1295400" cy="19050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8402547">
            <a:off x="2392793" y="4059722"/>
            <a:ext cx="762000" cy="609600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 rot="13759230">
            <a:off x="5432496" y="4069015"/>
            <a:ext cx="762000" cy="609600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28600"/>
            <a:ext cx="8153400" cy="8382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H</a:t>
            </a:r>
            <a:r>
              <a:rPr kumimoji="0" lang="en-US" sz="4400" b="1" i="1" u="none" strike="noStrike" kern="1200" cap="none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istory</a:t>
            </a:r>
            <a:r>
              <a:rPr kumimoji="0" lang="en-US" sz="4400" b="1" i="1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1" u="none" strike="noStrike" kern="1200" cap="none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en-US" sz="4400" b="1" i="1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E</a:t>
            </a:r>
            <a:r>
              <a:rPr kumimoji="0" lang="en-US" sz="4400" b="1" i="1" u="none" strike="noStrike" kern="1200" cap="none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ntrepreneurship</a:t>
            </a:r>
            <a:r>
              <a:rPr kumimoji="0" lang="en-US" sz="4400" b="1" i="1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US" sz="4400" b="1" i="1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048000"/>
            <a:ext cx="3479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Blip>
                <a:blip r:embed="rId2"/>
              </a:buBlip>
              <a:defRPr/>
            </a:pP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</a:rPr>
              <a:t> New Ideas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4648200"/>
            <a:ext cx="53729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Blip>
                <a:blip r:embed="rId2"/>
              </a:buBlip>
              <a:defRPr/>
            </a:pP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</a:rPr>
              <a:t> Turning in reality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1447800"/>
            <a:ext cx="52136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Blip>
                <a:blip r:embed="rId2"/>
              </a:buBlip>
              <a:defRPr/>
            </a:pP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</a:rPr>
              <a:t> Starting</a:t>
            </a:r>
            <a:r>
              <a:rPr lang="fr-CA" sz="4800" dirty="0" smtClean="0">
                <a:solidFill>
                  <a:schemeClr val="accent4">
                    <a:lumMod val="50000"/>
                  </a:schemeClr>
                </a:solidFill>
              </a:rPr>
              <a:t> in 1950 </a:t>
            </a:r>
            <a:endParaRPr lang="en-US" sz="4800" dirty="0" smtClean="0"/>
          </a:p>
        </p:txBody>
      </p:sp>
      <p:pic>
        <p:nvPicPr>
          <p:cNvPr id="9" name="Picture 4" descr="new-idea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41182">
            <a:off x="4234367" y="1776749"/>
            <a:ext cx="3116263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loud Callout 9"/>
          <p:cNvSpPr/>
          <p:nvPr/>
        </p:nvSpPr>
        <p:spPr>
          <a:xfrm rot="2418120">
            <a:off x="5639969" y="875302"/>
            <a:ext cx="2367280" cy="228600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</a:rPr>
              <a:t>1950</a:t>
            </a:r>
            <a:endParaRPr lang="en-US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1" name="Picture 5" descr="law-of-attraction-and-manifestatio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29573">
            <a:off x="5038876" y="2910117"/>
            <a:ext cx="2857500" cy="204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924800" cy="990600"/>
          </a:xfrm>
        </p:spPr>
        <p:txBody>
          <a:bodyPr>
            <a:noAutofit/>
          </a:bodyPr>
          <a:lstStyle/>
          <a:p>
            <a:r>
              <a:rPr lang="en-US" sz="4400" i="1" dirty="0" smtClean="0"/>
              <a:t>H</a:t>
            </a:r>
            <a:r>
              <a:rPr lang="en-US" sz="4400" i="1" cap="none" dirty="0" smtClean="0"/>
              <a:t>istory</a:t>
            </a:r>
            <a:r>
              <a:rPr lang="en-US" sz="4400" i="1" dirty="0" smtClean="0"/>
              <a:t> </a:t>
            </a:r>
            <a:r>
              <a:rPr lang="en-US" sz="4400" i="1" cap="none" dirty="0" smtClean="0"/>
              <a:t>of</a:t>
            </a:r>
            <a:r>
              <a:rPr lang="en-US" sz="4400" i="1" dirty="0" smtClean="0"/>
              <a:t> E</a:t>
            </a:r>
            <a:r>
              <a:rPr lang="en-US" sz="4400" i="1" cap="none" dirty="0" smtClean="0"/>
              <a:t>ntrepreneurship</a:t>
            </a:r>
            <a:r>
              <a:rPr lang="en-US" sz="4400" i="1" dirty="0" smtClean="0"/>
              <a:t>: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533400" y="5486400"/>
            <a:ext cx="69304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Blip>
                <a:blip r:embed="rId2"/>
              </a:buBlip>
              <a:defRPr/>
            </a:pP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</a:rPr>
              <a:t> Biggest way of Success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447800"/>
            <a:ext cx="62090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Blip>
                <a:blip r:embed="rId2"/>
              </a:buBlip>
              <a:defRPr/>
            </a:pP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</a:rPr>
              <a:t> Creation of Internet</a:t>
            </a:r>
          </a:p>
        </p:txBody>
      </p:sp>
      <p:pic>
        <p:nvPicPr>
          <p:cNvPr id="6" name="Picture 6" descr="internet-marketing-strategy-traffic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84178">
            <a:off x="4597985" y="2590027"/>
            <a:ext cx="3303634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ost8_success-300x26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28638">
            <a:off x="4176805" y="2744409"/>
            <a:ext cx="31725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0" y="0"/>
            <a:ext cx="8153400" cy="12954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400" cap="none" spc="-150" dirty="0" smtClean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Importance of Entrepreneurship</a:t>
            </a:r>
            <a:endParaRPr lang="en-US" sz="4400" cap="none" spc="-150" dirty="0">
              <a:ln w="3155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21411156">
            <a:off x="497447" y="2438400"/>
            <a:ext cx="7064756" cy="3785652"/>
          </a:xfrm>
          <a:prstGeom prst="rect">
            <a:avLst/>
          </a:prstGeom>
        </p:spPr>
        <p:txBody>
          <a:bodyPr wrap="none">
            <a:spAutoFit/>
            <a:scene3d>
              <a:camera prst="perspectiveRelaxedModerately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8000" dirty="0" smtClean="0">
                <a:solidFill>
                  <a:schemeClr val="bg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Why People</a:t>
            </a:r>
          </a:p>
          <a:p>
            <a:pPr algn="ctr"/>
            <a:r>
              <a:rPr lang="en-US" sz="8000" dirty="0" smtClean="0">
                <a:solidFill>
                  <a:schemeClr val="bg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become </a:t>
            </a:r>
          </a:p>
          <a:p>
            <a:pPr algn="ctr"/>
            <a:r>
              <a:rPr lang="en-US" sz="8000" dirty="0" smtClean="0">
                <a:solidFill>
                  <a:schemeClr val="bg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Entrepreneurs:</a:t>
            </a:r>
            <a:endParaRPr lang="en-US" sz="8000" dirty="0">
              <a:solidFill>
                <a:schemeClr val="bg2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219200"/>
            <a:ext cx="7242048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3 Primary Reasons: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9160"/>
          </a:xfrm>
        </p:spPr>
        <p:txBody>
          <a:bodyPr>
            <a:normAutofit/>
          </a:bodyPr>
          <a:lstStyle/>
          <a:p>
            <a:pPr lvl="0"/>
            <a:r>
              <a:rPr lang="en-US" sz="4400" dirty="0" smtClean="0"/>
              <a:t>1</a:t>
            </a:r>
            <a:r>
              <a:rPr lang="en-US" sz="4400" baseline="30000" dirty="0" smtClean="0"/>
              <a:t>st</a:t>
            </a:r>
            <a:r>
              <a:rPr lang="en-US" sz="4400" dirty="0" smtClean="0"/>
              <a:t> Primary Reason is:</a:t>
            </a:r>
            <a:endParaRPr lang="en-US" sz="4400" dirty="0"/>
          </a:p>
        </p:txBody>
      </p:sp>
      <p:pic>
        <p:nvPicPr>
          <p:cNvPr id="1026" name="Picture 2" descr="C:\Users\Administrator\Desktop\Presentation\boss-of-te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2200"/>
            <a:ext cx="8077200" cy="4495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1905000"/>
            <a:ext cx="657551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Blip>
                <a:blip r:embed="rId4"/>
              </a:buBlip>
            </a:pPr>
            <a:r>
              <a:rPr lang="en-US" sz="4800" b="1" i="1" spc="-15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Being One's own Boss</a:t>
            </a:r>
            <a:endParaRPr lang="en-US" sz="4800" b="1" i="1" spc="-15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451</TotalTime>
  <Words>285</Words>
  <Application>Microsoft Office PowerPoint</Application>
  <PresentationFormat>On-screen Show (4:3)</PresentationFormat>
  <Paragraphs>111</Paragraphs>
  <Slides>34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Opulent</vt:lpstr>
      <vt:lpstr>Slide 1</vt:lpstr>
      <vt:lpstr>Entrepreneurship</vt:lpstr>
      <vt:lpstr>Introduction</vt:lpstr>
      <vt:lpstr>Entrepreneurship:</vt:lpstr>
      <vt:lpstr>Slide 5</vt:lpstr>
      <vt:lpstr> </vt:lpstr>
      <vt:lpstr>History of Entrepreneurship:</vt:lpstr>
      <vt:lpstr>Importance of Entrepreneurship</vt:lpstr>
      <vt:lpstr>1st Primary Reason is:</vt:lpstr>
      <vt:lpstr>2nd Primary Reason is:</vt:lpstr>
      <vt:lpstr>3rd &amp; Final Reason is:</vt:lpstr>
      <vt:lpstr>Evaluation the Importance of Entrepreneurship</vt:lpstr>
      <vt:lpstr> </vt:lpstr>
      <vt:lpstr>Characteristics  &amp; Advantages </vt:lpstr>
      <vt:lpstr>Characteristics</vt:lpstr>
      <vt:lpstr>Characteristics</vt:lpstr>
      <vt:lpstr>Advantages of entrepreneurship</vt:lpstr>
      <vt:lpstr>Advantages of entrepreneurship</vt:lpstr>
      <vt:lpstr>dis Advantages </vt:lpstr>
      <vt:lpstr>disadvantages </vt:lpstr>
      <vt:lpstr>disadvantages </vt:lpstr>
      <vt:lpstr>disadvantages </vt:lpstr>
      <vt:lpstr>disadvantages </vt:lpstr>
      <vt:lpstr>Why entrepreneurship risky</vt:lpstr>
      <vt:lpstr>Why entrepreneurship risky</vt:lpstr>
      <vt:lpstr>Why entrepreneurship risky</vt:lpstr>
      <vt:lpstr>Why entrepreneurship risky</vt:lpstr>
      <vt:lpstr>Why entrepreneurship risky</vt:lpstr>
      <vt:lpstr>Success &amp; Failure Factors of entrepreneurship</vt:lpstr>
      <vt:lpstr>Factors</vt:lpstr>
      <vt:lpstr>Factors</vt:lpstr>
      <vt:lpstr>Factors</vt:lpstr>
      <vt:lpstr>Conclusion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Windows User</cp:lastModifiedBy>
  <cp:revision>75</cp:revision>
  <dcterms:created xsi:type="dcterms:W3CDTF">2006-08-16T00:00:00Z</dcterms:created>
  <dcterms:modified xsi:type="dcterms:W3CDTF">2011-01-18T19:44:20Z</dcterms:modified>
</cp:coreProperties>
</file>