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7" r:id="rId2"/>
    <p:sldId id="258" r:id="rId3"/>
    <p:sldId id="259" r:id="rId4"/>
    <p:sldId id="261" r:id="rId5"/>
    <p:sldId id="263" r:id="rId6"/>
    <p:sldId id="264" r:id="rId7"/>
    <p:sldId id="267" r:id="rId8"/>
    <p:sldId id="270" r:id="rId9"/>
    <p:sldId id="271" r:id="rId10"/>
    <p:sldId id="268" r:id="rId11"/>
    <p:sldId id="265" r:id="rId12"/>
    <p:sldId id="272" r:id="rId13"/>
    <p:sldId id="274" r:id="rId14"/>
    <p:sldId id="273" r:id="rId15"/>
    <p:sldId id="275" r:id="rId16"/>
    <p:sldId id="276" r:id="rId17"/>
    <p:sldId id="277" r:id="rId18"/>
    <p:sldId id="278" r:id="rId19"/>
    <p:sldId id="280" r:id="rId20"/>
    <p:sldId id="279" r:id="rId21"/>
    <p:sldId id="281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3" r:id="rId31"/>
    <p:sldId id="294" r:id="rId32"/>
    <p:sldId id="269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7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4"/>
    </mc:Choice>
    <mc:Fallback>
      <c:style val="44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1995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Meat</c:v>
                </c:pt>
                <c:pt idx="1">
                  <c:v>Chicken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0.51</c:v>
                </c:pt>
                <c:pt idx="1">
                  <c:v>0.14000000000000001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Meat</c:v>
                </c:pt>
                <c:pt idx="1">
                  <c:v>Chicken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0.18</c:v>
                </c:pt>
                <c:pt idx="1">
                  <c:v>0.45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235776"/>
        <c:axId val="108262144"/>
      </c:barChart>
      <c:catAx>
        <c:axId val="1082357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08262144"/>
        <c:crosses val="autoZero"/>
        <c:auto val="1"/>
        <c:lblAlgn val="ctr"/>
        <c:lblOffset val="100"/>
        <c:noMultiLvlLbl val="0"/>
      </c:catAx>
      <c:valAx>
        <c:axId val="10826214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0823577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6"/>
    </mc:Choice>
    <mc:Fallback>
      <c:style val="46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Cost</c:v>
                </c:pt>
              </c:strCache>
            </c:strRef>
          </c:tx>
          <c:marker>
            <c:symbol val="none"/>
          </c:marker>
          <c:cat>
            <c:strRef>
              <c:f>Sheet1!$A$2:$A$11</c:f>
              <c:strCache>
                <c:ptCount val="10"/>
                <c:pt idx="0">
                  <c:v>Year 1</c:v>
                </c:pt>
                <c:pt idx="1">
                  <c:v>Year 2</c:v>
                </c:pt>
                <c:pt idx="2">
                  <c:v>Year 3</c:v>
                </c:pt>
                <c:pt idx="3">
                  <c:v>Year 4</c:v>
                </c:pt>
                <c:pt idx="4">
                  <c:v>Year 5</c:v>
                </c:pt>
                <c:pt idx="5">
                  <c:v>Year 6</c:v>
                </c:pt>
                <c:pt idx="6">
                  <c:v>Year 7</c:v>
                </c:pt>
                <c:pt idx="7">
                  <c:v>Year 8</c:v>
                </c:pt>
                <c:pt idx="8">
                  <c:v>Year 9</c:v>
                </c:pt>
                <c:pt idx="9">
                  <c:v>Year 10</c:v>
                </c:pt>
              </c:strCache>
            </c:strRef>
          </c:cat>
          <c:val>
            <c:numRef>
              <c:f>Sheet1!$B$2:$B$11</c:f>
              <c:numCache>
                <c:formatCode>#,##0</c:formatCode>
                <c:ptCount val="10"/>
                <c:pt idx="0">
                  <c:v>39522341</c:v>
                </c:pt>
                <c:pt idx="1">
                  <c:v>42285138</c:v>
                </c:pt>
                <c:pt idx="2">
                  <c:v>45214550</c:v>
                </c:pt>
                <c:pt idx="3">
                  <c:v>48312252</c:v>
                </c:pt>
                <c:pt idx="4">
                  <c:v>51693733</c:v>
                </c:pt>
                <c:pt idx="5">
                  <c:v>55332657</c:v>
                </c:pt>
                <c:pt idx="6">
                  <c:v>59311476</c:v>
                </c:pt>
                <c:pt idx="7">
                  <c:v>63715804</c:v>
                </c:pt>
                <c:pt idx="8">
                  <c:v>68457551</c:v>
                </c:pt>
                <c:pt idx="9">
                  <c:v>73563076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Profit</c:v>
                </c:pt>
              </c:strCache>
            </c:strRef>
          </c:tx>
          <c:marker>
            <c:symbol val="none"/>
          </c:marker>
          <c:cat>
            <c:strRef>
              <c:f>Sheet1!$A$2:$A$11</c:f>
              <c:strCache>
                <c:ptCount val="10"/>
                <c:pt idx="0">
                  <c:v>Year 1</c:v>
                </c:pt>
                <c:pt idx="1">
                  <c:v>Year 2</c:v>
                </c:pt>
                <c:pt idx="2">
                  <c:v>Year 3</c:v>
                </c:pt>
                <c:pt idx="3">
                  <c:v>Year 4</c:v>
                </c:pt>
                <c:pt idx="4">
                  <c:v>Year 5</c:v>
                </c:pt>
                <c:pt idx="5">
                  <c:v>Year 6</c:v>
                </c:pt>
                <c:pt idx="6">
                  <c:v>Year 7</c:v>
                </c:pt>
                <c:pt idx="7">
                  <c:v>Year 8</c:v>
                </c:pt>
                <c:pt idx="8">
                  <c:v>Year 9</c:v>
                </c:pt>
                <c:pt idx="9">
                  <c:v>Year 10</c:v>
                </c:pt>
              </c:strCache>
            </c:strRef>
          </c:cat>
          <c:val>
            <c:numRef>
              <c:f>Sheet1!$C$2:$C$11</c:f>
              <c:numCache>
                <c:formatCode>#,##0</c:formatCode>
                <c:ptCount val="10"/>
                <c:pt idx="0">
                  <c:v>41452950</c:v>
                </c:pt>
                <c:pt idx="1">
                  <c:v>44769186</c:v>
                </c:pt>
                <c:pt idx="2">
                  <c:v>48350721</c:v>
                </c:pt>
                <c:pt idx="3">
                  <c:v>52218779</c:v>
                </c:pt>
                <c:pt idx="4">
                  <c:v>56396281</c:v>
                </c:pt>
                <c:pt idx="5">
                  <c:v>60907983</c:v>
                </c:pt>
                <c:pt idx="6">
                  <c:v>65780622</c:v>
                </c:pt>
                <c:pt idx="7">
                  <c:v>71043072</c:v>
                </c:pt>
                <c:pt idx="8">
                  <c:v>76726517</c:v>
                </c:pt>
                <c:pt idx="9">
                  <c:v>82864639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256064"/>
        <c:axId val="39257600"/>
      </c:lineChart>
      <c:catAx>
        <c:axId val="392560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39257600"/>
        <c:crosses val="autoZero"/>
        <c:auto val="1"/>
        <c:lblAlgn val="ctr"/>
        <c:lblOffset val="100"/>
        <c:noMultiLvlLbl val="0"/>
      </c:catAx>
      <c:valAx>
        <c:axId val="39257600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39256064"/>
        <c:crosses val="autoZero"/>
        <c:crossBetween val="between"/>
      </c:valAx>
    </c:plotArea>
    <c:plotVisOnly val="1"/>
    <c:dispBlanksAs val="zero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43C9AD-C3C9-4DA7-B30C-181A6440E0B1}" type="doc">
      <dgm:prSet loTypeId="urn:microsoft.com/office/officeart/2005/8/layout/arrow2" loCatId="process" qsTypeId="urn:microsoft.com/office/officeart/2005/8/quickstyle/simple1" qsCatId="simple" csTypeId="urn:microsoft.com/office/officeart/2005/8/colors/accent5_5" csCatId="accent5" phldr="1"/>
      <dgm:spPr/>
    </dgm:pt>
    <dgm:pt modelId="{CB788515-BE7A-424A-8E47-7182451FA633}">
      <dgm:prSet phldrT="[Text]"/>
      <dgm:spPr/>
      <dgm:t>
        <a:bodyPr/>
        <a:lstStyle/>
        <a:p>
          <a:pPr algn="ctr"/>
          <a:r>
            <a:rPr lang="en-US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The generation line</a:t>
          </a:r>
          <a:endParaRPr lang="en-US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223B996E-DF69-4FF0-BFC4-14518FBBD0F7}" type="parTrans" cxnId="{1A7CE3A3-2D6F-4363-8E36-D643F60A50DB}">
      <dgm:prSet/>
      <dgm:spPr/>
      <dgm:t>
        <a:bodyPr/>
        <a:lstStyle/>
        <a:p>
          <a:endParaRPr lang="en-US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8D8264C6-9528-487A-9CD4-183A53F5DA1F}" type="sibTrans" cxnId="{1A7CE3A3-2D6F-4363-8E36-D643F60A50DB}">
      <dgm:prSet/>
      <dgm:spPr/>
      <dgm:t>
        <a:bodyPr/>
        <a:lstStyle/>
        <a:p>
          <a:endParaRPr lang="en-US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6B1046D5-3716-4A8E-84A7-B63234E8D5BB}">
      <dgm:prSet phldrT="[Text]"/>
      <dgm:spPr/>
      <dgm:t>
        <a:bodyPr/>
        <a:lstStyle/>
        <a:p>
          <a:r>
            <a:rPr lang="en-US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Great Grand Parents</a:t>
          </a:r>
          <a:endParaRPr lang="en-US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2974AC1E-31C4-4179-874B-A75A5153EE21}" type="parTrans" cxnId="{00CED941-58F2-4419-B23C-C18E26F22E19}">
      <dgm:prSet/>
      <dgm:spPr/>
      <dgm:t>
        <a:bodyPr/>
        <a:lstStyle/>
        <a:p>
          <a:endParaRPr lang="en-US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03646D71-3EAB-48B4-8F06-BAC01EC13791}" type="sibTrans" cxnId="{00CED941-58F2-4419-B23C-C18E26F22E19}">
      <dgm:prSet/>
      <dgm:spPr/>
      <dgm:t>
        <a:bodyPr/>
        <a:lstStyle/>
        <a:p>
          <a:endParaRPr lang="en-US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D356BDDF-3DD6-4A83-891D-AF572E997340}">
      <dgm:prSet phldrT="[Text]"/>
      <dgm:spPr/>
      <dgm:t>
        <a:bodyPr/>
        <a:lstStyle/>
        <a:p>
          <a:r>
            <a:rPr lang="en-US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Grand Parents</a:t>
          </a:r>
          <a:endParaRPr lang="en-US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D112D790-3BF0-4615-8D2E-176342CBC916}" type="parTrans" cxnId="{72B5AC4A-7D2C-4CD2-B4B0-94B9127AA9D1}">
      <dgm:prSet/>
      <dgm:spPr/>
      <dgm:t>
        <a:bodyPr/>
        <a:lstStyle/>
        <a:p>
          <a:endParaRPr lang="en-US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422BBA19-A6CC-4E4B-AA8C-E6CE46C8D6BC}" type="sibTrans" cxnId="{72B5AC4A-7D2C-4CD2-B4B0-94B9127AA9D1}">
      <dgm:prSet/>
      <dgm:spPr/>
      <dgm:t>
        <a:bodyPr/>
        <a:lstStyle/>
        <a:p>
          <a:endParaRPr lang="en-US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DDEDCE06-2A4E-457F-AE44-E69D359237B1}">
      <dgm:prSet phldrT="[Text]"/>
      <dgm:spPr/>
      <dgm:t>
        <a:bodyPr/>
        <a:lstStyle/>
        <a:p>
          <a:pPr rtl="0"/>
          <a:r>
            <a:rPr lang="en-US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Parents Stock</a:t>
          </a:r>
          <a:endParaRPr lang="en-US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0B43E0A5-1A75-43AA-9BB4-90FDAA0BD15B}" type="parTrans" cxnId="{F9C1009A-E935-4FA1-9B27-0DAACA5E05AA}">
      <dgm:prSet/>
      <dgm:spPr/>
      <dgm:t>
        <a:bodyPr/>
        <a:lstStyle/>
        <a:p>
          <a:endParaRPr lang="en-US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42C76C26-2642-4E83-B1DB-8B943BF22ADA}" type="sibTrans" cxnId="{F9C1009A-E935-4FA1-9B27-0DAACA5E05AA}">
      <dgm:prSet/>
      <dgm:spPr/>
      <dgm:t>
        <a:bodyPr/>
        <a:lstStyle/>
        <a:p>
          <a:endParaRPr lang="en-US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2F284AA5-72F1-4CCE-A291-23DCCC22DABB}">
      <dgm:prSet phldrT="[Text]"/>
      <dgm:spPr/>
      <dgm:t>
        <a:bodyPr/>
        <a:lstStyle/>
        <a:p>
          <a:pPr rtl="0"/>
          <a:r>
            <a:rPr lang="en-US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Final Product</a:t>
          </a:r>
          <a:endParaRPr lang="en-US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C40C7F4B-A177-44C4-B1FB-F2C71E01AF06}" type="parTrans" cxnId="{B783038C-1279-4572-8B8D-53FD6D1AB2F8}">
      <dgm:prSet/>
      <dgm:spPr/>
      <dgm:t>
        <a:bodyPr/>
        <a:lstStyle/>
        <a:p>
          <a:endParaRPr lang="en-US"/>
        </a:p>
      </dgm:t>
    </dgm:pt>
    <dgm:pt modelId="{F5C2E197-8B38-48E9-A8D9-FF1871F6979A}" type="sibTrans" cxnId="{B783038C-1279-4572-8B8D-53FD6D1AB2F8}">
      <dgm:prSet/>
      <dgm:spPr/>
      <dgm:t>
        <a:bodyPr/>
        <a:lstStyle/>
        <a:p>
          <a:endParaRPr lang="en-US"/>
        </a:p>
      </dgm:t>
    </dgm:pt>
    <dgm:pt modelId="{54E7E102-B8D5-4025-A015-4DB3BDECDBD2}" type="pres">
      <dgm:prSet presAssocID="{F943C9AD-C3C9-4DA7-B30C-181A6440E0B1}" presName="arrowDiagram" presStyleCnt="0">
        <dgm:presLayoutVars>
          <dgm:chMax val="5"/>
          <dgm:dir/>
          <dgm:resizeHandles val="exact"/>
        </dgm:presLayoutVars>
      </dgm:prSet>
      <dgm:spPr/>
    </dgm:pt>
    <dgm:pt modelId="{2F6C72E0-0B92-4FC0-A8C1-934C8DF04A75}" type="pres">
      <dgm:prSet presAssocID="{F943C9AD-C3C9-4DA7-B30C-181A6440E0B1}" presName="arrow" presStyleLbl="bgShp" presStyleIdx="0" presStyleCnt="1" custScaleX="112457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E12665B3-33BA-4B7C-A2E6-B1D0EE62677A}" type="pres">
      <dgm:prSet presAssocID="{F943C9AD-C3C9-4DA7-B30C-181A6440E0B1}" presName="arrowDiagram5" presStyleCnt="0"/>
      <dgm:spPr/>
    </dgm:pt>
    <dgm:pt modelId="{517EBBA3-71D2-4CA5-B268-C382FA486A82}" type="pres">
      <dgm:prSet presAssocID="{CB788515-BE7A-424A-8E47-7182451FA633}" presName="bullet5a" presStyleLbl="node1" presStyleIdx="0" presStyleCnt="5"/>
      <dgm:spPr/>
    </dgm:pt>
    <dgm:pt modelId="{7A4B970A-1D1F-4EFD-B5C2-55AB64944174}" type="pres">
      <dgm:prSet presAssocID="{CB788515-BE7A-424A-8E47-7182451FA633}" presName="textBox5a" presStyleLbl="revTx" presStyleIdx="0" presStyleCnt="5" custScaleX="3437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20320B-7ADD-4360-ADF5-1F13FC88FF57}" type="pres">
      <dgm:prSet presAssocID="{6B1046D5-3716-4A8E-84A7-B63234E8D5BB}" presName="bullet5b" presStyleLbl="node1" presStyleIdx="1" presStyleCnt="5"/>
      <dgm:spPr/>
    </dgm:pt>
    <dgm:pt modelId="{2E4E397C-B986-4523-BCE3-EDE310002C2B}" type="pres">
      <dgm:prSet presAssocID="{6B1046D5-3716-4A8E-84A7-B63234E8D5BB}" presName="textBox5b" presStyleLbl="revTx" presStyleIdx="1" presStyleCnt="5" custScaleX="2785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21F846-5EA4-43DA-A57D-CA93F05C8D01}" type="pres">
      <dgm:prSet presAssocID="{D356BDDF-3DD6-4A83-891D-AF572E997340}" presName="bullet5c" presStyleLbl="node1" presStyleIdx="2" presStyleCnt="5"/>
      <dgm:spPr/>
    </dgm:pt>
    <dgm:pt modelId="{5C75FE5D-F09A-4A56-AA4D-C56B4CBEC902}" type="pres">
      <dgm:prSet presAssocID="{D356BDDF-3DD6-4A83-891D-AF572E997340}" presName="textBox5c" presStyleLbl="revTx" presStyleIdx="2" presStyleCnt="5" custScaleX="1802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859F6F-8DC2-4646-80DF-CB2B58BFC377}" type="pres">
      <dgm:prSet presAssocID="{DDEDCE06-2A4E-457F-AE44-E69D359237B1}" presName="bullet5d" presStyleLbl="node1" presStyleIdx="3" presStyleCnt="5"/>
      <dgm:spPr/>
    </dgm:pt>
    <dgm:pt modelId="{541E2FBC-63B3-49D2-950F-32D2DD30F432}" type="pres">
      <dgm:prSet presAssocID="{DDEDCE06-2A4E-457F-AE44-E69D359237B1}" presName="textBox5d" presStyleLbl="revTx" presStyleIdx="3" presStyleCnt="5" custScaleX="1810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3C9EB4-BD98-46B0-8DCB-B3A78663A1F3}" type="pres">
      <dgm:prSet presAssocID="{2F284AA5-72F1-4CCE-A291-23DCCC22DABB}" presName="bullet5e" presStyleLbl="node1" presStyleIdx="4" presStyleCnt="5"/>
      <dgm:spPr/>
    </dgm:pt>
    <dgm:pt modelId="{5DA55891-AE7D-4280-AF21-4343104B6EE1}" type="pres">
      <dgm:prSet presAssocID="{2F284AA5-72F1-4CCE-A291-23DCCC22DABB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899117-0B21-44C8-8D9A-A5CB01DEDFA5}" type="presOf" srcId="{CB788515-BE7A-424A-8E47-7182451FA633}" destId="{7A4B970A-1D1F-4EFD-B5C2-55AB64944174}" srcOrd="0" destOrd="0" presId="urn:microsoft.com/office/officeart/2005/8/layout/arrow2"/>
    <dgm:cxn modelId="{F9C1009A-E935-4FA1-9B27-0DAACA5E05AA}" srcId="{F943C9AD-C3C9-4DA7-B30C-181A6440E0B1}" destId="{DDEDCE06-2A4E-457F-AE44-E69D359237B1}" srcOrd="3" destOrd="0" parTransId="{0B43E0A5-1A75-43AA-9BB4-90FDAA0BD15B}" sibTransId="{42C76C26-2642-4E83-B1DB-8B943BF22ADA}"/>
    <dgm:cxn modelId="{B783038C-1279-4572-8B8D-53FD6D1AB2F8}" srcId="{F943C9AD-C3C9-4DA7-B30C-181A6440E0B1}" destId="{2F284AA5-72F1-4CCE-A291-23DCCC22DABB}" srcOrd="4" destOrd="0" parTransId="{C40C7F4B-A177-44C4-B1FB-F2C71E01AF06}" sibTransId="{F5C2E197-8B38-48E9-A8D9-FF1871F6979A}"/>
    <dgm:cxn modelId="{EB0A5F18-8656-47EC-9818-241462BA04A0}" type="presOf" srcId="{F943C9AD-C3C9-4DA7-B30C-181A6440E0B1}" destId="{54E7E102-B8D5-4025-A015-4DB3BDECDBD2}" srcOrd="0" destOrd="0" presId="urn:microsoft.com/office/officeart/2005/8/layout/arrow2"/>
    <dgm:cxn modelId="{72B5AC4A-7D2C-4CD2-B4B0-94B9127AA9D1}" srcId="{F943C9AD-C3C9-4DA7-B30C-181A6440E0B1}" destId="{D356BDDF-3DD6-4A83-891D-AF572E997340}" srcOrd="2" destOrd="0" parTransId="{D112D790-3BF0-4615-8D2E-176342CBC916}" sibTransId="{422BBA19-A6CC-4E4B-AA8C-E6CE46C8D6BC}"/>
    <dgm:cxn modelId="{12A9E06B-DEA0-4C43-9DDE-CA85DE9ED356}" type="presOf" srcId="{D356BDDF-3DD6-4A83-891D-AF572E997340}" destId="{5C75FE5D-F09A-4A56-AA4D-C56B4CBEC902}" srcOrd="0" destOrd="0" presId="urn:microsoft.com/office/officeart/2005/8/layout/arrow2"/>
    <dgm:cxn modelId="{00CED941-58F2-4419-B23C-C18E26F22E19}" srcId="{F943C9AD-C3C9-4DA7-B30C-181A6440E0B1}" destId="{6B1046D5-3716-4A8E-84A7-B63234E8D5BB}" srcOrd="1" destOrd="0" parTransId="{2974AC1E-31C4-4179-874B-A75A5153EE21}" sibTransId="{03646D71-3EAB-48B4-8F06-BAC01EC13791}"/>
    <dgm:cxn modelId="{B70B76B8-B6A6-499C-8B17-7D8A51904ADD}" type="presOf" srcId="{DDEDCE06-2A4E-457F-AE44-E69D359237B1}" destId="{541E2FBC-63B3-49D2-950F-32D2DD30F432}" srcOrd="0" destOrd="0" presId="urn:microsoft.com/office/officeart/2005/8/layout/arrow2"/>
    <dgm:cxn modelId="{9AD6933E-5D7C-40A7-8B2B-224EE6D1454C}" type="presOf" srcId="{6B1046D5-3716-4A8E-84A7-B63234E8D5BB}" destId="{2E4E397C-B986-4523-BCE3-EDE310002C2B}" srcOrd="0" destOrd="0" presId="urn:microsoft.com/office/officeart/2005/8/layout/arrow2"/>
    <dgm:cxn modelId="{F0FD4CEE-724C-4218-98DC-9B9C4B21B93D}" type="presOf" srcId="{2F284AA5-72F1-4CCE-A291-23DCCC22DABB}" destId="{5DA55891-AE7D-4280-AF21-4343104B6EE1}" srcOrd="0" destOrd="0" presId="urn:microsoft.com/office/officeart/2005/8/layout/arrow2"/>
    <dgm:cxn modelId="{1A7CE3A3-2D6F-4363-8E36-D643F60A50DB}" srcId="{F943C9AD-C3C9-4DA7-B30C-181A6440E0B1}" destId="{CB788515-BE7A-424A-8E47-7182451FA633}" srcOrd="0" destOrd="0" parTransId="{223B996E-DF69-4FF0-BFC4-14518FBBD0F7}" sibTransId="{8D8264C6-9528-487A-9CD4-183A53F5DA1F}"/>
    <dgm:cxn modelId="{EDFB6323-71D6-4972-A86D-8D87D9AA63B4}" type="presParOf" srcId="{54E7E102-B8D5-4025-A015-4DB3BDECDBD2}" destId="{2F6C72E0-0B92-4FC0-A8C1-934C8DF04A75}" srcOrd="0" destOrd="0" presId="urn:microsoft.com/office/officeart/2005/8/layout/arrow2"/>
    <dgm:cxn modelId="{AB1418B2-4565-439C-80A7-0D5BBC259D43}" type="presParOf" srcId="{54E7E102-B8D5-4025-A015-4DB3BDECDBD2}" destId="{E12665B3-33BA-4B7C-A2E6-B1D0EE62677A}" srcOrd="1" destOrd="0" presId="urn:microsoft.com/office/officeart/2005/8/layout/arrow2"/>
    <dgm:cxn modelId="{4C1944D9-C2C4-4266-9E6A-B01C83A7E07D}" type="presParOf" srcId="{E12665B3-33BA-4B7C-A2E6-B1D0EE62677A}" destId="{517EBBA3-71D2-4CA5-B268-C382FA486A82}" srcOrd="0" destOrd="0" presId="urn:microsoft.com/office/officeart/2005/8/layout/arrow2"/>
    <dgm:cxn modelId="{A932980B-2239-4C1F-B2B6-02B3EEF8A59F}" type="presParOf" srcId="{E12665B3-33BA-4B7C-A2E6-B1D0EE62677A}" destId="{7A4B970A-1D1F-4EFD-B5C2-55AB64944174}" srcOrd="1" destOrd="0" presId="urn:microsoft.com/office/officeart/2005/8/layout/arrow2"/>
    <dgm:cxn modelId="{2F4442C8-64A0-44A0-A4E0-A865DEED142A}" type="presParOf" srcId="{E12665B3-33BA-4B7C-A2E6-B1D0EE62677A}" destId="{9020320B-7ADD-4360-ADF5-1F13FC88FF57}" srcOrd="2" destOrd="0" presId="urn:microsoft.com/office/officeart/2005/8/layout/arrow2"/>
    <dgm:cxn modelId="{31303531-E740-49DA-AFFF-7F983BDACC2D}" type="presParOf" srcId="{E12665B3-33BA-4B7C-A2E6-B1D0EE62677A}" destId="{2E4E397C-B986-4523-BCE3-EDE310002C2B}" srcOrd="3" destOrd="0" presId="urn:microsoft.com/office/officeart/2005/8/layout/arrow2"/>
    <dgm:cxn modelId="{57928E9F-6010-4DC9-AC8D-40638A7032FC}" type="presParOf" srcId="{E12665B3-33BA-4B7C-A2E6-B1D0EE62677A}" destId="{FD21F846-5EA4-43DA-A57D-CA93F05C8D01}" srcOrd="4" destOrd="0" presId="urn:microsoft.com/office/officeart/2005/8/layout/arrow2"/>
    <dgm:cxn modelId="{78B12776-142C-4B0B-A279-2229897F473F}" type="presParOf" srcId="{E12665B3-33BA-4B7C-A2E6-B1D0EE62677A}" destId="{5C75FE5D-F09A-4A56-AA4D-C56B4CBEC902}" srcOrd="5" destOrd="0" presId="urn:microsoft.com/office/officeart/2005/8/layout/arrow2"/>
    <dgm:cxn modelId="{DF7EBA75-D78D-488D-84E0-04C1FDC42B71}" type="presParOf" srcId="{E12665B3-33BA-4B7C-A2E6-B1D0EE62677A}" destId="{1E859F6F-8DC2-4646-80DF-CB2B58BFC377}" srcOrd="6" destOrd="0" presId="urn:microsoft.com/office/officeart/2005/8/layout/arrow2"/>
    <dgm:cxn modelId="{A7BDC65B-3C90-48E1-811F-1E06D422646D}" type="presParOf" srcId="{E12665B3-33BA-4B7C-A2E6-B1D0EE62677A}" destId="{541E2FBC-63B3-49D2-950F-32D2DD30F432}" srcOrd="7" destOrd="0" presId="urn:microsoft.com/office/officeart/2005/8/layout/arrow2"/>
    <dgm:cxn modelId="{305390A3-4754-463C-96BE-CBEC544E2DA7}" type="presParOf" srcId="{E12665B3-33BA-4B7C-A2E6-B1D0EE62677A}" destId="{2F3C9EB4-BD98-46B0-8DCB-B3A78663A1F3}" srcOrd="8" destOrd="0" presId="urn:microsoft.com/office/officeart/2005/8/layout/arrow2"/>
    <dgm:cxn modelId="{F3CF1522-4912-40B1-BA3D-E88831DDA70F}" type="presParOf" srcId="{E12665B3-33BA-4B7C-A2E6-B1D0EE62677A}" destId="{5DA55891-AE7D-4280-AF21-4343104B6EE1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6C72E0-0B92-4FC0-A8C1-934C8DF04A75}">
      <dsp:nvSpPr>
        <dsp:cNvPr id="0" name=""/>
        <dsp:cNvSpPr/>
      </dsp:nvSpPr>
      <dsp:spPr>
        <a:xfrm>
          <a:off x="428449" y="0"/>
          <a:ext cx="9049101" cy="5029201"/>
        </a:xfrm>
        <a:prstGeom prst="swooshArrow">
          <a:avLst>
            <a:gd name="adj1" fmla="val 25000"/>
            <a:gd name="adj2" fmla="val 25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517EBBA3-71D2-4CA5-B268-C382FA486A82}">
      <dsp:nvSpPr>
        <dsp:cNvPr id="0" name=""/>
        <dsp:cNvSpPr/>
      </dsp:nvSpPr>
      <dsp:spPr>
        <a:xfrm>
          <a:off x="1722241" y="3739713"/>
          <a:ext cx="185074" cy="185074"/>
        </a:xfrm>
        <a:prstGeom prst="ellipse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4B970A-1D1F-4EFD-B5C2-55AB64944174}">
      <dsp:nvSpPr>
        <dsp:cNvPr id="0" name=""/>
        <dsp:cNvSpPr/>
      </dsp:nvSpPr>
      <dsp:spPr>
        <a:xfrm>
          <a:off x="529963" y="3832251"/>
          <a:ext cx="3623750" cy="11969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067" tIns="0" rIns="0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The generation line</a:t>
          </a:r>
          <a:endParaRPr lang="en-US" sz="24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sp:txBody>
      <dsp:txXfrm>
        <a:off x="529963" y="3832251"/>
        <a:ext cx="3623750" cy="1196949"/>
      </dsp:txXfrm>
    </dsp:sp>
    <dsp:sp modelId="{9020320B-7ADD-4360-ADF5-1F13FC88FF57}">
      <dsp:nvSpPr>
        <dsp:cNvPr id="0" name=""/>
        <dsp:cNvSpPr/>
      </dsp:nvSpPr>
      <dsp:spPr>
        <a:xfrm>
          <a:off x="2724058" y="2777124"/>
          <a:ext cx="289681" cy="289681"/>
        </a:xfrm>
        <a:prstGeom prst="ellipse">
          <a:avLst/>
        </a:prstGeom>
        <a:solidFill>
          <a:schemeClr val="accent5">
            <a:alpha val="9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4E397C-B986-4523-BCE3-EDE310002C2B}">
      <dsp:nvSpPr>
        <dsp:cNvPr id="0" name=""/>
        <dsp:cNvSpPr/>
      </dsp:nvSpPr>
      <dsp:spPr>
        <a:xfrm>
          <a:off x="1676403" y="2921965"/>
          <a:ext cx="3720747" cy="21072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496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Great Grand Parents</a:t>
          </a:r>
          <a:endParaRPr lang="en-US" sz="24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sp:txBody>
      <dsp:txXfrm>
        <a:off x="1676403" y="2921965"/>
        <a:ext cx="3720747" cy="2107235"/>
      </dsp:txXfrm>
    </dsp:sp>
    <dsp:sp modelId="{FD21F846-5EA4-43DA-A57D-CA93F05C8D01}">
      <dsp:nvSpPr>
        <dsp:cNvPr id="0" name=""/>
        <dsp:cNvSpPr/>
      </dsp:nvSpPr>
      <dsp:spPr>
        <a:xfrm>
          <a:off x="4011533" y="2009668"/>
          <a:ext cx="386242" cy="386242"/>
        </a:xfrm>
        <a:prstGeom prst="ellipse">
          <a:avLst/>
        </a:prstGeom>
        <a:solidFill>
          <a:schemeClr val="accent5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75FE5D-F09A-4A56-AA4D-C56B4CBEC902}">
      <dsp:nvSpPr>
        <dsp:cNvPr id="0" name=""/>
        <dsp:cNvSpPr/>
      </dsp:nvSpPr>
      <dsp:spPr>
        <a:xfrm>
          <a:off x="3581398" y="2202790"/>
          <a:ext cx="2799531" cy="2826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4662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Grand Parents</a:t>
          </a:r>
          <a:endParaRPr lang="en-US" sz="24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sp:txBody>
      <dsp:txXfrm>
        <a:off x="3581398" y="2202790"/>
        <a:ext cx="2799531" cy="2826410"/>
      </dsp:txXfrm>
    </dsp:sp>
    <dsp:sp modelId="{1E859F6F-8DC2-4646-80DF-CB2B58BFC377}">
      <dsp:nvSpPr>
        <dsp:cNvPr id="0" name=""/>
        <dsp:cNvSpPr/>
      </dsp:nvSpPr>
      <dsp:spPr>
        <a:xfrm>
          <a:off x="5508223" y="1410187"/>
          <a:ext cx="498896" cy="498896"/>
        </a:xfrm>
        <a:prstGeom prst="ellipse">
          <a:avLst/>
        </a:prstGeom>
        <a:solidFill>
          <a:schemeClr val="accent5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1E2FBC-63B3-49D2-950F-32D2DD30F432}">
      <dsp:nvSpPr>
        <dsp:cNvPr id="0" name=""/>
        <dsp:cNvSpPr/>
      </dsp:nvSpPr>
      <dsp:spPr>
        <a:xfrm>
          <a:off x="5105396" y="1659636"/>
          <a:ext cx="2913894" cy="33695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4355" tIns="0" rIns="0" bIns="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Parents Stock</a:t>
          </a:r>
          <a:endParaRPr lang="en-US" sz="24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sp:txBody>
      <dsp:txXfrm>
        <a:off x="5105396" y="1659636"/>
        <a:ext cx="2913894" cy="3369564"/>
      </dsp:txXfrm>
    </dsp:sp>
    <dsp:sp modelId="{2F3C9EB4-BD98-46B0-8DCB-B3A78663A1F3}">
      <dsp:nvSpPr>
        <dsp:cNvPr id="0" name=""/>
        <dsp:cNvSpPr/>
      </dsp:nvSpPr>
      <dsp:spPr>
        <a:xfrm>
          <a:off x="7049170" y="1009863"/>
          <a:ext cx="635691" cy="635691"/>
        </a:xfrm>
        <a:prstGeom prst="ellipse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A55891-AE7D-4280-AF21-4343104B6EE1}">
      <dsp:nvSpPr>
        <dsp:cNvPr id="0" name=""/>
        <dsp:cNvSpPr/>
      </dsp:nvSpPr>
      <dsp:spPr>
        <a:xfrm>
          <a:off x="7367016" y="1327709"/>
          <a:ext cx="1609344" cy="3701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6839" tIns="0" rIns="0" bIns="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Final Product</a:t>
          </a:r>
          <a:endParaRPr lang="en-US" sz="24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sp:txBody>
      <dsp:txXfrm>
        <a:off x="7367016" y="1327709"/>
        <a:ext cx="1609344" cy="37014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44BE0C-6FD6-4320-A8A7-E6DFDC75B880}" type="datetimeFigureOut">
              <a:rPr lang="en-US" smtClean="0"/>
              <a:t>12/29/2011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C736B3-3799-43BD-8E5C-82D20C3D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083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736B3-3799-43BD-8E5C-82D20C3D0D5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5149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736B3-3799-43BD-8E5C-82D20C3D0D5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5149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736B3-3799-43BD-8E5C-82D20C3D0D5A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514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736B3-3799-43BD-8E5C-82D20C3D0D5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514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736B3-3799-43BD-8E5C-82D20C3D0D5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514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736B3-3799-43BD-8E5C-82D20C3D0D5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514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736B3-3799-43BD-8E5C-82D20C3D0D5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514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736B3-3799-43BD-8E5C-82D20C3D0D5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514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736B3-3799-43BD-8E5C-82D20C3D0D5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514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Capi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736B3-3799-43BD-8E5C-82D20C3D0D5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0316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736B3-3799-43BD-8E5C-82D20C3D0D5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514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dministrator\Desktop\Ppt-templates-free-download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 rot="21035685">
            <a:off x="1972873" y="298738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Good Evening</a:t>
            </a:r>
            <a:endParaRPr lang="en-US" sz="8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00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3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2"/>
                            </p:stCondLst>
                            <p:childTnLst>
                              <p:par>
                                <p:cTn id="29" presetID="32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3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171701" y="2171700"/>
            <a:ext cx="6858003" cy="251460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 rot="16200000">
            <a:off x="-2472955" y="2480044"/>
            <a:ext cx="6850914" cy="1905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smtClean="0">
                <a:ln w="31550" cmpd="sng">
                  <a:solidFill>
                    <a:schemeClr val="bg1"/>
                  </a:soli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nstantia" pitchFamily="18" charset="0"/>
              </a:rPr>
              <a:t>Marketing</a:t>
            </a:r>
            <a:endParaRPr lang="en-US" b="1" dirty="0">
              <a:ln w="31550" cmpd="sng">
                <a:solidFill>
                  <a:schemeClr val="bg1"/>
                </a:soli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2" y="38984"/>
            <a:ext cx="6629398" cy="6819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763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828799"/>
            <a:ext cx="8229600" cy="429736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Administrator\Desktop\christian-powerpoint-backgrounds-fr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8726"/>
            <a:ext cx="9182100" cy="772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1736"/>
            <a:ext cx="9144000" cy="144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nstantia" pitchFamily="18" charset="0"/>
              </a:rPr>
              <a:t>Marketing</a:t>
            </a:r>
            <a:endParaRPr lang="en-US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onstantia" pitchFamily="18" charset="0"/>
            </a:endParaRPr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381000" y="1752600"/>
            <a:ext cx="8458200" cy="42973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Follows  traditional </a:t>
            </a:r>
            <a:r>
              <a:rPr lang="en-US" b="1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channels of </a:t>
            </a:r>
            <a:r>
              <a:rPr lang="en-US" b="1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distribution</a:t>
            </a:r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:</a:t>
            </a:r>
          </a:p>
          <a:p>
            <a:pPr marL="0" indent="0">
              <a:buNone/>
            </a:pPr>
            <a:r>
              <a:rPr lang="en-US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  - Middle man and Wholesaler</a:t>
            </a:r>
          </a:p>
          <a:p>
            <a:pPr marL="0" indent="0">
              <a:buNone/>
            </a:pPr>
            <a:r>
              <a:rPr lang="en-US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  - Transportation</a:t>
            </a:r>
          </a:p>
          <a:p>
            <a:pPr marL="0" indent="0">
              <a:buNone/>
            </a:pPr>
            <a:r>
              <a:rPr lang="en-US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  -  Directly sold to shopkeeper</a:t>
            </a:r>
          </a:p>
          <a:p>
            <a:pPr marL="0" indent="0">
              <a:buNone/>
            </a:pPr>
            <a:endParaRPr lang="en-US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0" indent="0" algn="ctr">
              <a:buNone/>
            </a:pPr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Chief minister Shahbaz shrif orders about marketing of Broilers</a:t>
            </a:r>
          </a:p>
          <a:p>
            <a:pPr marL="0" indent="0">
              <a:buNone/>
            </a:pPr>
            <a:endParaRPr lang="en-US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0" indent="0" algn="ctr">
              <a:buNone/>
            </a:pPr>
            <a:endParaRPr lang="en-US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261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2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171701" y="2171700"/>
            <a:ext cx="6858003" cy="251460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 rot="16200000">
            <a:off x="-2472955" y="2480044"/>
            <a:ext cx="6850914" cy="1905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smtClean="0">
                <a:ln w="31550" cmpd="sng">
                  <a:solidFill>
                    <a:srgbClr val="7030A0"/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nstantia" pitchFamily="18" charset="0"/>
              </a:rPr>
              <a:t>Location of our control shed</a:t>
            </a:r>
            <a:endParaRPr lang="en-US" b="1" dirty="0">
              <a:ln w="31550" cmpd="sng">
                <a:solidFill>
                  <a:srgbClr val="7030A0"/>
                </a:solidFill>
                <a:prstDash val="solid"/>
              </a:ln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2" y="12403"/>
            <a:ext cx="6618765" cy="684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612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Administrator\Desktop\bluish-daybreak-backgrounds-wallpaper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 rot="5400000">
            <a:off x="4787307" y="2480044"/>
            <a:ext cx="6850914" cy="1905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smtClean="0">
                <a:ln w="1905">
                  <a:solidFill>
                    <a:schemeClr val="bg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Location of our control shed</a:t>
            </a:r>
            <a:endParaRPr lang="en-US" b="1" dirty="0">
              <a:ln w="1905">
                <a:solidFill>
                  <a:schemeClr val="bg1"/>
                </a:solidFill>
              </a:ln>
              <a:solidFill>
                <a:schemeClr val="accent4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itchFamily="18" charset="0"/>
            </a:endParaRPr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685800" y="1524000"/>
            <a:ext cx="6574463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Our </a:t>
            </a:r>
            <a:r>
              <a:rPr lang="en-US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Business locate </a:t>
            </a:r>
            <a:r>
              <a:rPr lang="en-US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in </a:t>
            </a:r>
            <a:r>
              <a:rPr lang="en-US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outside area of Lahore </a:t>
            </a:r>
            <a:r>
              <a:rPr lang="en-US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at</a:t>
            </a:r>
          </a:p>
          <a:p>
            <a:pPr marL="0" indent="0" algn="ctr">
              <a:buNone/>
            </a:pPr>
            <a:endParaRPr lang="en-US" sz="3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5 km near kahna nau main kasur road Lahore  </a:t>
            </a:r>
            <a:endParaRPr lang="en-US" sz="3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002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171701" y="2171700"/>
            <a:ext cx="6858003" cy="251460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 rot="16200000">
            <a:off x="-2472955" y="2480044"/>
            <a:ext cx="6850914" cy="1905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smtClean="0">
                <a:ln w="31550" cmpd="sng">
                  <a:solidFill>
                    <a:srgbClr val="7030A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nstantia" pitchFamily="18" charset="0"/>
              </a:rPr>
              <a:t>Demand &amp; supply</a:t>
            </a:r>
            <a:endParaRPr lang="en-US" b="1" dirty="0">
              <a:ln w="31550" cmpd="sng">
                <a:solidFill>
                  <a:srgbClr val="7030A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2" y="7086"/>
            <a:ext cx="6629398" cy="68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143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66753071"/>
              </p:ext>
            </p:extLst>
          </p:nvPr>
        </p:nvGraphicFramePr>
        <p:xfrm>
          <a:off x="0" y="1835887"/>
          <a:ext cx="4497387" cy="4648200"/>
        </p:xfrm>
        <a:graphic>
          <a:graphicData uri="http://schemas.openxmlformats.org/drawingml/2006/table">
            <a:tbl>
              <a:tblPr firstRow="1" firstCol="1" bandRow="1"/>
              <a:tblGrid>
                <a:gridCol w="2153372"/>
                <a:gridCol w="2344015"/>
              </a:tblGrid>
              <a:tr h="7747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Year</a:t>
                      </a:r>
                      <a:endParaRPr lang="en-US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522" marR="515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Production</a:t>
                      </a:r>
                      <a:endParaRPr lang="en-US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522" marR="515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</a:tr>
              <a:tr h="7747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31849B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2006-07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522" marR="515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>
                          <a:solidFill>
                            <a:srgbClr val="31849B"/>
                          </a:solidFill>
                          <a:effectLst/>
                          <a:latin typeface="Cambria Math"/>
                          <a:ea typeface="Times New Roman"/>
                          <a:cs typeface="Calibri"/>
                        </a:rPr>
                        <a:t>554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522" marR="515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47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31849B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2007-08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522" marR="515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>
                          <a:solidFill>
                            <a:srgbClr val="31849B"/>
                          </a:solidFill>
                          <a:effectLst/>
                          <a:latin typeface="Cambria Math"/>
                          <a:ea typeface="Times New Roman"/>
                          <a:cs typeface="Calibri"/>
                        </a:rPr>
                        <a:t>601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522" marR="515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47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31849B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2008-09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522" marR="515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31849B"/>
                          </a:solidFill>
                          <a:effectLst/>
                          <a:latin typeface="Cambria Math"/>
                          <a:ea typeface="Times New Roman"/>
                          <a:cs typeface="Calibri"/>
                        </a:rPr>
                        <a:t>652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522" marR="515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47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31849B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2009-10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522" marR="515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31849B"/>
                          </a:solidFill>
                          <a:effectLst/>
                          <a:latin typeface="Cambria Math"/>
                          <a:ea typeface="Times New Roman"/>
                          <a:cs typeface="Calibri"/>
                        </a:rPr>
                        <a:t>707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522" marR="515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47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31849B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2010-11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522" marR="515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31849B"/>
                          </a:solidFill>
                          <a:effectLst/>
                          <a:latin typeface="Cambria Math"/>
                          <a:ea typeface="Times New Roman"/>
                          <a:cs typeface="Calibri"/>
                        </a:rPr>
                        <a:t>759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522" marR="515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24807"/>
            <a:ext cx="9144000" cy="1803991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1736"/>
            <a:ext cx="9144000" cy="144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smtClean="0">
                <a:ln w="31550" cmpd="sng">
                  <a:solidFill>
                    <a:srgbClr val="7030A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nstantia" pitchFamily="18" charset="0"/>
              </a:rPr>
              <a:t>Production of Broiler</a:t>
            </a:r>
            <a:endParaRPr lang="en-US" b="1" dirty="0">
              <a:ln w="31550" cmpd="sng">
                <a:solidFill>
                  <a:srgbClr val="7030A0"/>
                </a:soli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41475"/>
            <a:ext cx="4572000" cy="521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252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1500" y="1981200"/>
            <a:ext cx="8001000" cy="4572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ea typeface="Times New Roman"/>
              </a:rPr>
              <a:t>The consumption of poultry meat in Pakistan has increased 239% in the last 11 years from 322 million tons in 1999/2000 to 767 million tons in 2010/11. </a:t>
            </a:r>
            <a:endParaRPr lang="en-US" sz="36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ea typeface="Times New Roman"/>
            </a:endParaRPr>
          </a:p>
          <a:p>
            <a:pPr marL="0" indent="0" algn="ctr">
              <a:buNone/>
            </a:pPr>
            <a:r>
              <a:rPr lang="en-US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Levels </a:t>
            </a:r>
            <a:r>
              <a:rPr lang="en-US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of preference of chicken and mutton have interchanged between the years 1995 and 2010.</a:t>
            </a: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24807"/>
            <a:ext cx="9144000" cy="1803991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1736"/>
            <a:ext cx="9144000" cy="144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smtClean="0">
                <a:ln w="31550" cmpd="sng">
                  <a:solidFill>
                    <a:srgbClr val="7030A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nstantia" pitchFamily="18" charset="0"/>
              </a:rPr>
              <a:t>Demand of Broiler</a:t>
            </a:r>
            <a:endParaRPr lang="en-US" b="1" dirty="0">
              <a:ln w="31550" cmpd="sng">
                <a:solidFill>
                  <a:srgbClr val="7030A0"/>
                </a:soli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45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221243463"/>
              </p:ext>
            </p:extLst>
          </p:nvPr>
        </p:nvGraphicFramePr>
        <p:xfrm>
          <a:off x="0" y="-31898"/>
          <a:ext cx="9144000" cy="6889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0927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000" y="1828798"/>
            <a:ext cx="8534400" cy="472440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ea typeface="Times New Roman"/>
              </a:rPr>
              <a:t>Demand &amp; Supply of Broiler meat is Elastic. </a:t>
            </a: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24807"/>
            <a:ext cx="9144000" cy="1803991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1736"/>
            <a:ext cx="9144000" cy="144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smtClean="0">
                <a:ln w="31550" cmpd="sng">
                  <a:solidFill>
                    <a:srgbClr val="7030A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nstantia" pitchFamily="18" charset="0"/>
              </a:rPr>
              <a:t>Equilibrium of Broiler</a:t>
            </a:r>
            <a:endParaRPr lang="en-US" b="1" dirty="0">
              <a:ln w="31550" cmpd="sng">
                <a:solidFill>
                  <a:srgbClr val="7030A0"/>
                </a:soli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40" name="Picture 3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18740"/>
            <a:ext cx="8686800" cy="42392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689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247901" y="2247901"/>
            <a:ext cx="6858003" cy="236219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 rot="16200000">
            <a:off x="-2472955" y="2480044"/>
            <a:ext cx="6850914" cy="1905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Requirements  &amp; Management</a:t>
            </a:r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2053" name="Picture 5" descr="C:\Users\Administrator\Desktop\Searching20Man1-resized-6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9" y="7087"/>
            <a:ext cx="6477001" cy="311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8" y="3149009"/>
            <a:ext cx="6477001" cy="3708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058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dministrator\Desktop\bluish-daybreak-backgrounds-wallpap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5638800"/>
            <a:ext cx="9144000" cy="1219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smtClean="0">
                <a:ln/>
                <a:solidFill>
                  <a:schemeClr val="accent5"/>
                </a:solidFill>
              </a:rPr>
              <a:t>Self-Employed Business</a:t>
            </a:r>
            <a:endParaRPr lang="en-US" sz="6000" dirty="0">
              <a:ln/>
              <a:solidFill>
                <a:schemeClr val="accent5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4807" y="1751661"/>
            <a:ext cx="8655739" cy="23631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smtClean="0">
                <a:ln>
                  <a:solidFill>
                    <a:schemeClr val="bg1"/>
                  </a:solidFill>
                </a:ln>
                <a:solidFill>
                  <a:schemeClr val="accent5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Control Shed</a:t>
            </a:r>
            <a:endParaRPr lang="en-US" sz="9600" dirty="0">
              <a:ln>
                <a:solidFill>
                  <a:schemeClr val="bg1"/>
                </a:solidFill>
              </a:ln>
              <a:solidFill>
                <a:schemeClr val="accent5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9284">
            <a:off x="304800" y="3429000"/>
            <a:ext cx="2514600" cy="335457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919">
            <a:off x="3534338" y="3423011"/>
            <a:ext cx="2496676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4064">
            <a:off x="6596140" y="3337316"/>
            <a:ext cx="2362200" cy="3192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503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dministrator\Desktop\christian-powerpoint-backgrounds-fr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4" y="1"/>
            <a:ext cx="9298173" cy="762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1736"/>
            <a:ext cx="9144000" cy="144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Production Assumptions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20574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6797203"/>
              </p:ext>
            </p:extLst>
          </p:nvPr>
        </p:nvGraphicFramePr>
        <p:xfrm>
          <a:off x="75311" y="1548809"/>
          <a:ext cx="9144001" cy="1261872"/>
        </p:xfrm>
        <a:graphic>
          <a:graphicData uri="http://schemas.openxmlformats.org/drawingml/2006/table">
            <a:tbl>
              <a:tblPr/>
              <a:tblGrid>
                <a:gridCol w="2443895"/>
                <a:gridCol w="4256211"/>
                <a:gridCol w="2443895"/>
              </a:tblGrid>
              <a:tr h="571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cap="none" spc="0" dirty="0">
                          <a:ln w="31550" cmpd="sng">
                            <a:gradFill>
                              <a:gsLst>
                                <a:gs pos="25000">
                                  <a:schemeClr val="accent1">
                                    <a:shade val="25000"/>
                                    <a:satMod val="190000"/>
                                  </a:schemeClr>
                                </a:gs>
                                <a:gs pos="80000">
                                  <a:schemeClr val="accent1">
                                    <a:tint val="75000"/>
                                    <a:satMod val="190000"/>
                                  </a:schemeClr>
                                </a:gs>
                              </a:gsLst>
                              <a:lin ang="5400000"/>
                            </a:gra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41275" dist="12700" dir="120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Calibri"/>
                        </a:rPr>
                        <a:t>Product </a:t>
                      </a:r>
                      <a:endParaRPr lang="en-US" sz="1800" b="1" cap="none" spc="0" dirty="0">
                        <a:ln w="31550" cmpd="sng">
                          <a:gradFill>
                            <a:gsLst>
                              <a:gs pos="25000">
                                <a:schemeClr val="accent1">
                                  <a:shade val="25000"/>
                                  <a:satMod val="190000"/>
                                </a:schemeClr>
                              </a:gs>
                              <a:gs pos="80000">
                                <a:schemeClr val="accent1">
                                  <a:tint val="75000"/>
                                  <a:satMod val="190000"/>
                                </a:schemeClr>
                              </a:gs>
                            </a:gsLst>
                            <a:lin ang="5400000"/>
                          </a:gra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41275" dist="12700" dir="120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cap="none" spc="0" dirty="0">
                          <a:ln w="31550" cmpd="sng">
                            <a:gradFill>
                              <a:gsLst>
                                <a:gs pos="25000">
                                  <a:schemeClr val="accent1">
                                    <a:shade val="25000"/>
                                    <a:satMod val="190000"/>
                                  </a:schemeClr>
                                </a:gs>
                                <a:gs pos="80000">
                                  <a:schemeClr val="accent1">
                                    <a:tint val="75000"/>
                                    <a:satMod val="190000"/>
                                  </a:schemeClr>
                                </a:gs>
                              </a:gsLst>
                              <a:lin ang="5400000"/>
                            </a:gra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41275" dist="12700" dir="120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Calibri"/>
                        </a:rPr>
                        <a:t>Avg. Live Weight (kg) </a:t>
                      </a:r>
                      <a:endParaRPr lang="en-US" sz="1800" b="1" cap="none" spc="0" dirty="0">
                        <a:ln w="31550" cmpd="sng">
                          <a:gradFill>
                            <a:gsLst>
                              <a:gs pos="25000">
                                <a:schemeClr val="accent1">
                                  <a:shade val="25000"/>
                                  <a:satMod val="190000"/>
                                </a:schemeClr>
                              </a:gs>
                              <a:gs pos="80000">
                                <a:schemeClr val="accent1">
                                  <a:tint val="75000"/>
                                  <a:satMod val="190000"/>
                                </a:schemeClr>
                              </a:gs>
                            </a:gsLst>
                            <a:lin ang="5400000"/>
                          </a:gra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41275" dist="12700" dir="120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cap="none" spc="0">
                          <a:ln w="31550" cmpd="sng">
                            <a:gradFill>
                              <a:gsLst>
                                <a:gs pos="25000">
                                  <a:schemeClr val="accent1">
                                    <a:shade val="25000"/>
                                    <a:satMod val="190000"/>
                                  </a:schemeClr>
                                </a:gs>
                                <a:gs pos="80000">
                                  <a:schemeClr val="accent1">
                                    <a:tint val="75000"/>
                                    <a:satMod val="190000"/>
                                  </a:schemeClr>
                                </a:gs>
                              </a:gsLst>
                              <a:lin ang="5400000"/>
                            </a:gra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41275" dist="12700" dir="120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Calibri"/>
                        </a:rPr>
                        <a:t>Price per kg </a:t>
                      </a:r>
                      <a:endParaRPr lang="en-US" sz="1800" b="1" cap="none" spc="0">
                        <a:ln w="31550" cmpd="sng">
                          <a:gradFill>
                            <a:gsLst>
                              <a:gs pos="25000">
                                <a:schemeClr val="accent1">
                                  <a:shade val="25000"/>
                                  <a:satMod val="190000"/>
                                </a:schemeClr>
                              </a:gs>
                              <a:gs pos="80000">
                                <a:schemeClr val="accent1">
                                  <a:tint val="75000"/>
                                  <a:satMod val="190000"/>
                                </a:schemeClr>
                              </a:gs>
                            </a:gsLst>
                            <a:lin ang="5400000"/>
                          </a:gra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41275" dist="12700" dir="120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cap="none" spc="0" dirty="0">
                          <a:ln w="31550" cmpd="sng">
                            <a:gradFill>
                              <a:gsLst>
                                <a:gs pos="25000">
                                  <a:schemeClr val="accent1">
                                    <a:shade val="25000"/>
                                    <a:satMod val="190000"/>
                                  </a:schemeClr>
                                </a:gs>
                                <a:gs pos="80000">
                                  <a:schemeClr val="accent1">
                                    <a:tint val="75000"/>
                                    <a:satMod val="190000"/>
                                  </a:schemeClr>
                                </a:gs>
                              </a:gsLst>
                              <a:lin ang="5400000"/>
                            </a:gra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41275" dist="12700" dir="120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Calibri"/>
                        </a:rPr>
                        <a:t>Chicken</a:t>
                      </a:r>
                      <a:endParaRPr lang="en-US" sz="1800" b="1" cap="none" spc="0" dirty="0">
                        <a:ln w="31550" cmpd="sng">
                          <a:gradFill>
                            <a:gsLst>
                              <a:gs pos="25000">
                                <a:schemeClr val="accent1">
                                  <a:shade val="25000"/>
                                  <a:satMod val="190000"/>
                                </a:schemeClr>
                              </a:gs>
                              <a:gs pos="80000">
                                <a:schemeClr val="accent1">
                                  <a:tint val="75000"/>
                                  <a:satMod val="190000"/>
                                </a:schemeClr>
                              </a:gs>
                            </a:gsLst>
                            <a:lin ang="5400000"/>
                          </a:gra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41275" dist="12700" dir="120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cap="none" spc="0" dirty="0">
                          <a:ln w="31550" cmpd="sng">
                            <a:gradFill>
                              <a:gsLst>
                                <a:gs pos="25000">
                                  <a:schemeClr val="accent1">
                                    <a:shade val="25000"/>
                                    <a:satMod val="190000"/>
                                  </a:schemeClr>
                                </a:gs>
                                <a:gs pos="80000">
                                  <a:schemeClr val="accent1">
                                    <a:tint val="75000"/>
                                    <a:satMod val="190000"/>
                                  </a:schemeClr>
                                </a:gs>
                              </a:gsLst>
                              <a:lin ang="5400000"/>
                            </a:gra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41275" dist="12700" dir="120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Calibri"/>
                        </a:rPr>
                        <a:t>1.85</a:t>
                      </a:r>
                      <a:endParaRPr lang="en-US" sz="1800" b="1" cap="none" spc="0" dirty="0">
                        <a:ln w="31550" cmpd="sng">
                          <a:gradFill>
                            <a:gsLst>
                              <a:gs pos="25000">
                                <a:schemeClr val="accent1">
                                  <a:shade val="25000"/>
                                  <a:satMod val="190000"/>
                                </a:schemeClr>
                              </a:gs>
                              <a:gs pos="80000">
                                <a:schemeClr val="accent1">
                                  <a:tint val="75000"/>
                                  <a:satMod val="190000"/>
                                </a:schemeClr>
                              </a:gs>
                            </a:gsLst>
                            <a:lin ang="5400000"/>
                          </a:gra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41275" dist="12700" dir="120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cap="none" spc="0" dirty="0">
                          <a:ln w="31550" cmpd="sng">
                            <a:gradFill>
                              <a:gsLst>
                                <a:gs pos="25000">
                                  <a:schemeClr val="accent1">
                                    <a:shade val="25000"/>
                                    <a:satMod val="190000"/>
                                  </a:schemeClr>
                                </a:gs>
                                <a:gs pos="80000">
                                  <a:schemeClr val="accent1">
                                    <a:tint val="75000"/>
                                    <a:satMod val="190000"/>
                                  </a:schemeClr>
                                </a:gs>
                              </a:gsLst>
                              <a:lin ang="5400000"/>
                            </a:gra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41275" dist="12700" dir="120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Calibri"/>
                        </a:rPr>
                        <a:t>Rs. 110</a:t>
                      </a:r>
                      <a:endParaRPr lang="en-US" sz="1800" b="1" cap="none" spc="0" dirty="0">
                        <a:ln w="31550" cmpd="sng">
                          <a:gradFill>
                            <a:gsLst>
                              <a:gs pos="25000">
                                <a:schemeClr val="accent1">
                                  <a:shade val="25000"/>
                                  <a:satMod val="190000"/>
                                </a:schemeClr>
                              </a:gs>
                              <a:gs pos="80000">
                                <a:schemeClr val="accent1">
                                  <a:tint val="75000"/>
                                  <a:satMod val="190000"/>
                                </a:schemeClr>
                              </a:gs>
                            </a:gsLst>
                            <a:lin ang="5400000"/>
                          </a:gra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41275" dist="12700" dir="120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107430"/>
              </p:ext>
            </p:extLst>
          </p:nvPr>
        </p:nvGraphicFramePr>
        <p:xfrm>
          <a:off x="457200" y="3048002"/>
          <a:ext cx="8534399" cy="3535360"/>
        </p:xfrm>
        <a:graphic>
          <a:graphicData uri="http://schemas.openxmlformats.org/drawingml/2006/table">
            <a:tbl>
              <a:tblPr/>
              <a:tblGrid>
                <a:gridCol w="6342471"/>
                <a:gridCol w="2191928"/>
              </a:tblGrid>
              <a:tr h="4419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cap="none" spc="300" dirty="0">
                          <a:ln w="11430" cmpd="sng">
                            <a:solidFill>
                              <a:schemeClr val="accent1">
                                <a:tint val="10000"/>
                              </a:schemeClr>
                            </a:solidFill>
                            <a:prstDash val="solid"/>
                            <a:miter lim="800000"/>
                          </a:ln>
                          <a:gradFill>
                            <a:gsLst>
                              <a:gs pos="10000">
                                <a:schemeClr val="accent1">
                                  <a:tint val="83000"/>
                                  <a:shade val="100000"/>
                                  <a:satMod val="200000"/>
                                </a:schemeClr>
                              </a:gs>
                              <a:gs pos="75000">
                                <a:schemeClr val="accent1">
                                  <a:tint val="100000"/>
                                  <a:shade val="50000"/>
                                  <a:satMod val="15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glow rad="45500">
                              <a:schemeClr val="accent1">
                                <a:satMod val="220000"/>
                                <a:alpha val="35000"/>
                              </a:schemeClr>
                            </a:glow>
                          </a:effectLst>
                          <a:latin typeface="Calibri"/>
                          <a:ea typeface="Times New Roman"/>
                          <a:cs typeface="Calibri"/>
                        </a:rPr>
                        <a:t>Number of Flocks per year </a:t>
                      </a:r>
                      <a:endParaRPr lang="en-US" sz="1200" b="1" cap="none" spc="300" dirty="0">
                        <a:ln w="11430" cmpd="sng">
                          <a:solidFill>
                            <a:schemeClr val="accent1">
                              <a:tint val="10000"/>
                            </a:schemeClr>
                          </a:solidFill>
                          <a:prstDash val="solid"/>
                          <a:miter lim="800000"/>
                        </a:ln>
                        <a:gradFill>
                          <a:gsLst>
                            <a:gs pos="10000">
                              <a:schemeClr val="accent1">
                                <a:tint val="83000"/>
                                <a:shade val="100000"/>
                                <a:satMod val="200000"/>
                              </a:schemeClr>
                            </a:gs>
                            <a:gs pos="75000">
                              <a:schemeClr val="accent1">
                                <a:tint val="100000"/>
                                <a:shade val="50000"/>
                                <a:satMod val="15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glow rad="45500">
                            <a:schemeClr val="accent1">
                              <a:satMod val="220000"/>
                              <a:alpha val="35000"/>
                            </a:schemeClr>
                          </a:glo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cap="none" spc="300">
                          <a:ln w="11430" cmpd="sng">
                            <a:solidFill>
                              <a:schemeClr val="accent1">
                                <a:tint val="10000"/>
                              </a:schemeClr>
                            </a:solidFill>
                            <a:prstDash val="solid"/>
                            <a:miter lim="800000"/>
                          </a:ln>
                          <a:gradFill>
                            <a:gsLst>
                              <a:gs pos="10000">
                                <a:schemeClr val="accent1">
                                  <a:tint val="83000"/>
                                  <a:shade val="100000"/>
                                  <a:satMod val="200000"/>
                                </a:schemeClr>
                              </a:gs>
                              <a:gs pos="75000">
                                <a:schemeClr val="accent1">
                                  <a:tint val="100000"/>
                                  <a:shade val="50000"/>
                                  <a:satMod val="15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glow rad="45500">
                              <a:schemeClr val="accent1">
                                <a:satMod val="220000"/>
                                <a:alpha val="35000"/>
                              </a:schemeClr>
                            </a:glow>
                          </a:effectLst>
                          <a:latin typeface="Cambria Math"/>
                          <a:ea typeface="Times New Roman"/>
                          <a:cs typeface="Calibri"/>
                        </a:rPr>
                        <a:t>6</a:t>
                      </a:r>
                      <a:endParaRPr lang="en-US" sz="1200" b="1" cap="none" spc="300">
                        <a:ln w="11430" cmpd="sng">
                          <a:solidFill>
                            <a:schemeClr val="accent1">
                              <a:tint val="10000"/>
                            </a:schemeClr>
                          </a:solidFill>
                          <a:prstDash val="solid"/>
                          <a:miter lim="800000"/>
                        </a:ln>
                        <a:gradFill>
                          <a:gsLst>
                            <a:gs pos="10000">
                              <a:schemeClr val="accent1">
                                <a:tint val="83000"/>
                                <a:shade val="100000"/>
                                <a:satMod val="200000"/>
                              </a:schemeClr>
                            </a:gs>
                            <a:gs pos="75000">
                              <a:schemeClr val="accent1">
                                <a:tint val="100000"/>
                                <a:shade val="50000"/>
                                <a:satMod val="15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glow rad="45500">
                            <a:schemeClr val="accent1">
                              <a:satMod val="220000"/>
                              <a:alpha val="35000"/>
                            </a:schemeClr>
                          </a:glo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19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cap="none" spc="300" dirty="0">
                          <a:ln w="11430" cmpd="sng">
                            <a:solidFill>
                              <a:schemeClr val="accent1">
                                <a:tint val="10000"/>
                              </a:schemeClr>
                            </a:solidFill>
                            <a:prstDash val="solid"/>
                            <a:miter lim="800000"/>
                          </a:ln>
                          <a:gradFill>
                            <a:gsLst>
                              <a:gs pos="10000">
                                <a:schemeClr val="accent1">
                                  <a:tint val="83000"/>
                                  <a:shade val="100000"/>
                                  <a:satMod val="200000"/>
                                </a:schemeClr>
                              </a:gs>
                              <a:gs pos="75000">
                                <a:schemeClr val="accent1">
                                  <a:tint val="100000"/>
                                  <a:shade val="50000"/>
                                  <a:satMod val="15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glow rad="45500">
                              <a:schemeClr val="accent1">
                                <a:satMod val="220000"/>
                                <a:alpha val="35000"/>
                              </a:schemeClr>
                            </a:glow>
                          </a:effectLst>
                          <a:latin typeface="Calibri"/>
                          <a:ea typeface="Times New Roman"/>
                          <a:cs typeface="Calibri"/>
                        </a:rPr>
                        <a:t>Number of Birds per Flock </a:t>
                      </a:r>
                      <a:endParaRPr lang="en-US" sz="1200" b="1" cap="none" spc="300" dirty="0">
                        <a:ln w="11430" cmpd="sng">
                          <a:solidFill>
                            <a:schemeClr val="accent1">
                              <a:tint val="10000"/>
                            </a:schemeClr>
                          </a:solidFill>
                          <a:prstDash val="solid"/>
                          <a:miter lim="800000"/>
                        </a:ln>
                        <a:gradFill>
                          <a:gsLst>
                            <a:gs pos="10000">
                              <a:schemeClr val="accent1">
                                <a:tint val="83000"/>
                                <a:shade val="100000"/>
                                <a:satMod val="200000"/>
                              </a:schemeClr>
                            </a:gs>
                            <a:gs pos="75000">
                              <a:schemeClr val="accent1">
                                <a:tint val="100000"/>
                                <a:shade val="50000"/>
                                <a:satMod val="15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glow rad="45500">
                            <a:schemeClr val="accent1">
                              <a:satMod val="220000"/>
                              <a:alpha val="35000"/>
                            </a:schemeClr>
                          </a:glo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cap="none" spc="300">
                          <a:ln w="11430" cmpd="sng">
                            <a:solidFill>
                              <a:schemeClr val="accent1">
                                <a:tint val="10000"/>
                              </a:schemeClr>
                            </a:solidFill>
                            <a:prstDash val="solid"/>
                            <a:miter lim="800000"/>
                          </a:ln>
                          <a:gradFill>
                            <a:gsLst>
                              <a:gs pos="10000">
                                <a:schemeClr val="accent1">
                                  <a:tint val="83000"/>
                                  <a:shade val="100000"/>
                                  <a:satMod val="200000"/>
                                </a:schemeClr>
                              </a:gs>
                              <a:gs pos="75000">
                                <a:schemeClr val="accent1">
                                  <a:tint val="100000"/>
                                  <a:shade val="50000"/>
                                  <a:satMod val="15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glow rad="45500">
                              <a:schemeClr val="accent1">
                                <a:satMod val="220000"/>
                                <a:alpha val="35000"/>
                              </a:schemeClr>
                            </a:glow>
                          </a:effectLst>
                          <a:latin typeface="Cambria Math"/>
                          <a:ea typeface="Times New Roman"/>
                          <a:cs typeface="Calibri"/>
                        </a:rPr>
                        <a:t>35,000</a:t>
                      </a:r>
                      <a:endParaRPr lang="en-US" sz="1200" b="1" cap="none" spc="300">
                        <a:ln w="11430" cmpd="sng">
                          <a:solidFill>
                            <a:schemeClr val="accent1">
                              <a:tint val="10000"/>
                            </a:schemeClr>
                          </a:solidFill>
                          <a:prstDash val="solid"/>
                          <a:miter lim="800000"/>
                        </a:ln>
                        <a:gradFill>
                          <a:gsLst>
                            <a:gs pos="10000">
                              <a:schemeClr val="accent1">
                                <a:tint val="83000"/>
                                <a:shade val="100000"/>
                                <a:satMod val="200000"/>
                              </a:schemeClr>
                            </a:gs>
                            <a:gs pos="75000">
                              <a:schemeClr val="accent1">
                                <a:tint val="100000"/>
                                <a:shade val="50000"/>
                                <a:satMod val="15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glow rad="45500">
                            <a:schemeClr val="accent1">
                              <a:satMod val="220000"/>
                              <a:alpha val="35000"/>
                            </a:schemeClr>
                          </a:glo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19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cap="none" spc="300" dirty="0">
                          <a:ln w="11430" cmpd="sng">
                            <a:solidFill>
                              <a:schemeClr val="accent1">
                                <a:tint val="10000"/>
                              </a:schemeClr>
                            </a:solidFill>
                            <a:prstDash val="solid"/>
                            <a:miter lim="800000"/>
                          </a:ln>
                          <a:gradFill>
                            <a:gsLst>
                              <a:gs pos="10000">
                                <a:schemeClr val="accent1">
                                  <a:tint val="83000"/>
                                  <a:shade val="100000"/>
                                  <a:satMod val="200000"/>
                                </a:schemeClr>
                              </a:gs>
                              <a:gs pos="75000">
                                <a:schemeClr val="accent1">
                                  <a:tint val="100000"/>
                                  <a:shade val="50000"/>
                                  <a:satMod val="15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glow rad="45500">
                              <a:schemeClr val="accent1">
                                <a:satMod val="220000"/>
                                <a:alpha val="35000"/>
                              </a:schemeClr>
                            </a:glow>
                          </a:effectLst>
                          <a:latin typeface="Calibri"/>
                          <a:ea typeface="Times New Roman"/>
                          <a:cs typeface="Calibri"/>
                        </a:rPr>
                        <a:t>Time required per Flock (Days) </a:t>
                      </a:r>
                      <a:endParaRPr lang="en-US" sz="1200" b="1" cap="none" spc="300" dirty="0">
                        <a:ln w="11430" cmpd="sng">
                          <a:solidFill>
                            <a:schemeClr val="accent1">
                              <a:tint val="10000"/>
                            </a:schemeClr>
                          </a:solidFill>
                          <a:prstDash val="solid"/>
                          <a:miter lim="800000"/>
                        </a:ln>
                        <a:gradFill>
                          <a:gsLst>
                            <a:gs pos="10000">
                              <a:schemeClr val="accent1">
                                <a:tint val="83000"/>
                                <a:shade val="100000"/>
                                <a:satMod val="200000"/>
                              </a:schemeClr>
                            </a:gs>
                            <a:gs pos="75000">
                              <a:schemeClr val="accent1">
                                <a:tint val="100000"/>
                                <a:shade val="50000"/>
                                <a:satMod val="15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glow rad="45500">
                            <a:schemeClr val="accent1">
                              <a:satMod val="220000"/>
                              <a:alpha val="35000"/>
                            </a:schemeClr>
                          </a:glo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cap="none" spc="300">
                          <a:ln w="11430" cmpd="sng">
                            <a:solidFill>
                              <a:schemeClr val="accent1">
                                <a:tint val="10000"/>
                              </a:schemeClr>
                            </a:solidFill>
                            <a:prstDash val="solid"/>
                            <a:miter lim="800000"/>
                          </a:ln>
                          <a:gradFill>
                            <a:gsLst>
                              <a:gs pos="10000">
                                <a:schemeClr val="accent1">
                                  <a:tint val="83000"/>
                                  <a:shade val="100000"/>
                                  <a:satMod val="200000"/>
                                </a:schemeClr>
                              </a:gs>
                              <a:gs pos="75000">
                                <a:schemeClr val="accent1">
                                  <a:tint val="100000"/>
                                  <a:shade val="50000"/>
                                  <a:satMod val="15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glow rad="45500">
                              <a:schemeClr val="accent1">
                                <a:satMod val="220000"/>
                                <a:alpha val="35000"/>
                              </a:schemeClr>
                            </a:glow>
                          </a:effectLst>
                          <a:latin typeface="Cambria Math"/>
                          <a:ea typeface="Times New Roman"/>
                          <a:cs typeface="Calibri"/>
                        </a:rPr>
                        <a:t>40</a:t>
                      </a:r>
                      <a:endParaRPr lang="en-US" sz="1200" b="1" cap="none" spc="300">
                        <a:ln w="11430" cmpd="sng">
                          <a:solidFill>
                            <a:schemeClr val="accent1">
                              <a:tint val="10000"/>
                            </a:schemeClr>
                          </a:solidFill>
                          <a:prstDash val="solid"/>
                          <a:miter lim="800000"/>
                        </a:ln>
                        <a:gradFill>
                          <a:gsLst>
                            <a:gs pos="10000">
                              <a:schemeClr val="accent1">
                                <a:tint val="83000"/>
                                <a:shade val="100000"/>
                                <a:satMod val="200000"/>
                              </a:schemeClr>
                            </a:gs>
                            <a:gs pos="75000">
                              <a:schemeClr val="accent1">
                                <a:tint val="100000"/>
                                <a:shade val="50000"/>
                                <a:satMod val="15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glow rad="45500">
                            <a:schemeClr val="accent1">
                              <a:satMod val="220000"/>
                              <a:alpha val="35000"/>
                            </a:schemeClr>
                          </a:glo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19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cap="none" spc="300" dirty="0">
                          <a:ln w="11430" cmpd="sng">
                            <a:solidFill>
                              <a:schemeClr val="accent1">
                                <a:tint val="10000"/>
                              </a:schemeClr>
                            </a:solidFill>
                            <a:prstDash val="solid"/>
                            <a:miter lim="800000"/>
                          </a:ln>
                          <a:gradFill>
                            <a:gsLst>
                              <a:gs pos="10000">
                                <a:schemeClr val="accent1">
                                  <a:tint val="83000"/>
                                  <a:shade val="100000"/>
                                  <a:satMod val="200000"/>
                                </a:schemeClr>
                              </a:gs>
                              <a:gs pos="75000">
                                <a:schemeClr val="accent1">
                                  <a:tint val="100000"/>
                                  <a:shade val="50000"/>
                                  <a:satMod val="15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glow rad="45500">
                              <a:schemeClr val="accent1">
                                <a:satMod val="220000"/>
                                <a:alpha val="35000"/>
                              </a:schemeClr>
                            </a:glow>
                          </a:effectLst>
                          <a:latin typeface="Calibri"/>
                          <a:ea typeface="Times New Roman"/>
                          <a:cs typeface="Calibri"/>
                        </a:rPr>
                        <a:t>Lag time required per Flock (Days) </a:t>
                      </a:r>
                      <a:endParaRPr lang="en-US" sz="1200" b="1" cap="none" spc="300" dirty="0">
                        <a:ln w="11430" cmpd="sng">
                          <a:solidFill>
                            <a:schemeClr val="accent1">
                              <a:tint val="10000"/>
                            </a:schemeClr>
                          </a:solidFill>
                          <a:prstDash val="solid"/>
                          <a:miter lim="800000"/>
                        </a:ln>
                        <a:gradFill>
                          <a:gsLst>
                            <a:gs pos="10000">
                              <a:schemeClr val="accent1">
                                <a:tint val="83000"/>
                                <a:shade val="100000"/>
                                <a:satMod val="200000"/>
                              </a:schemeClr>
                            </a:gs>
                            <a:gs pos="75000">
                              <a:schemeClr val="accent1">
                                <a:tint val="100000"/>
                                <a:shade val="50000"/>
                                <a:satMod val="15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glow rad="45500">
                            <a:schemeClr val="accent1">
                              <a:satMod val="220000"/>
                              <a:alpha val="35000"/>
                            </a:schemeClr>
                          </a:glo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cap="none" spc="300" dirty="0">
                          <a:ln w="11430" cmpd="sng">
                            <a:solidFill>
                              <a:schemeClr val="accent1">
                                <a:tint val="10000"/>
                              </a:schemeClr>
                            </a:solidFill>
                            <a:prstDash val="solid"/>
                            <a:miter lim="800000"/>
                          </a:ln>
                          <a:gradFill>
                            <a:gsLst>
                              <a:gs pos="10000">
                                <a:schemeClr val="accent1">
                                  <a:tint val="83000"/>
                                  <a:shade val="100000"/>
                                  <a:satMod val="200000"/>
                                </a:schemeClr>
                              </a:gs>
                              <a:gs pos="75000">
                                <a:schemeClr val="accent1">
                                  <a:tint val="100000"/>
                                  <a:shade val="50000"/>
                                  <a:satMod val="15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glow rad="45500">
                              <a:schemeClr val="accent1">
                                <a:satMod val="220000"/>
                                <a:alpha val="35000"/>
                              </a:schemeClr>
                            </a:glow>
                          </a:effectLst>
                          <a:latin typeface="Cambria Math"/>
                          <a:ea typeface="Times New Roman"/>
                          <a:cs typeface="Calibri"/>
                        </a:rPr>
                        <a:t>15</a:t>
                      </a:r>
                      <a:endParaRPr lang="en-US" sz="1200" b="1" cap="none" spc="300" dirty="0">
                        <a:ln w="11430" cmpd="sng">
                          <a:solidFill>
                            <a:schemeClr val="accent1">
                              <a:tint val="10000"/>
                            </a:schemeClr>
                          </a:solidFill>
                          <a:prstDash val="solid"/>
                          <a:miter lim="800000"/>
                        </a:ln>
                        <a:gradFill>
                          <a:gsLst>
                            <a:gs pos="10000">
                              <a:schemeClr val="accent1">
                                <a:tint val="83000"/>
                                <a:shade val="100000"/>
                                <a:satMod val="200000"/>
                              </a:schemeClr>
                            </a:gs>
                            <a:gs pos="75000">
                              <a:schemeClr val="accent1">
                                <a:tint val="100000"/>
                                <a:shade val="50000"/>
                                <a:satMod val="15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glow rad="45500">
                            <a:schemeClr val="accent1">
                              <a:satMod val="220000"/>
                              <a:alpha val="35000"/>
                            </a:schemeClr>
                          </a:glo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19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cap="none" spc="300" dirty="0">
                          <a:ln w="11430" cmpd="sng">
                            <a:solidFill>
                              <a:schemeClr val="accent1">
                                <a:tint val="10000"/>
                              </a:schemeClr>
                            </a:solidFill>
                            <a:prstDash val="solid"/>
                            <a:miter lim="800000"/>
                          </a:ln>
                          <a:gradFill>
                            <a:gsLst>
                              <a:gs pos="10000">
                                <a:schemeClr val="accent1">
                                  <a:tint val="83000"/>
                                  <a:shade val="100000"/>
                                  <a:satMod val="200000"/>
                                </a:schemeClr>
                              </a:gs>
                              <a:gs pos="75000">
                                <a:schemeClr val="accent1">
                                  <a:tint val="100000"/>
                                  <a:shade val="50000"/>
                                  <a:satMod val="15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glow rad="45500">
                              <a:schemeClr val="accent1">
                                <a:satMod val="220000"/>
                                <a:alpha val="35000"/>
                              </a:schemeClr>
                            </a:glow>
                          </a:effectLst>
                          <a:latin typeface="Calibri"/>
                          <a:ea typeface="Times New Roman"/>
                          <a:cs typeface="Calibri"/>
                        </a:rPr>
                        <a:t>Total Annual Production Capacity </a:t>
                      </a:r>
                      <a:endParaRPr lang="en-US" sz="1200" b="1" cap="none" spc="300" dirty="0">
                        <a:ln w="11430" cmpd="sng">
                          <a:solidFill>
                            <a:schemeClr val="accent1">
                              <a:tint val="10000"/>
                            </a:schemeClr>
                          </a:solidFill>
                          <a:prstDash val="solid"/>
                          <a:miter lim="800000"/>
                        </a:ln>
                        <a:gradFill>
                          <a:gsLst>
                            <a:gs pos="10000">
                              <a:schemeClr val="accent1">
                                <a:tint val="83000"/>
                                <a:shade val="100000"/>
                                <a:satMod val="200000"/>
                              </a:schemeClr>
                            </a:gs>
                            <a:gs pos="75000">
                              <a:schemeClr val="accent1">
                                <a:tint val="100000"/>
                                <a:shade val="50000"/>
                                <a:satMod val="15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glow rad="45500">
                            <a:schemeClr val="accent1">
                              <a:satMod val="220000"/>
                              <a:alpha val="35000"/>
                            </a:schemeClr>
                          </a:glo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cap="none" spc="300">
                          <a:ln w="11430" cmpd="sng">
                            <a:solidFill>
                              <a:schemeClr val="accent1">
                                <a:tint val="10000"/>
                              </a:schemeClr>
                            </a:solidFill>
                            <a:prstDash val="solid"/>
                            <a:miter lim="800000"/>
                          </a:ln>
                          <a:gradFill>
                            <a:gsLst>
                              <a:gs pos="10000">
                                <a:schemeClr val="accent1">
                                  <a:tint val="83000"/>
                                  <a:shade val="100000"/>
                                  <a:satMod val="200000"/>
                                </a:schemeClr>
                              </a:gs>
                              <a:gs pos="75000">
                                <a:schemeClr val="accent1">
                                  <a:tint val="100000"/>
                                  <a:shade val="50000"/>
                                  <a:satMod val="15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glow rad="45500">
                              <a:schemeClr val="accent1">
                                <a:satMod val="220000"/>
                                <a:alpha val="35000"/>
                              </a:schemeClr>
                            </a:glow>
                          </a:effectLst>
                          <a:latin typeface="Cambria Math"/>
                          <a:ea typeface="Times New Roman"/>
                          <a:cs typeface="Calibri"/>
                        </a:rPr>
                        <a:t>210,000</a:t>
                      </a:r>
                      <a:endParaRPr lang="en-US" sz="1200" b="1" cap="none" spc="300">
                        <a:ln w="11430" cmpd="sng">
                          <a:solidFill>
                            <a:schemeClr val="accent1">
                              <a:tint val="10000"/>
                            </a:schemeClr>
                          </a:solidFill>
                          <a:prstDash val="solid"/>
                          <a:miter lim="800000"/>
                        </a:ln>
                        <a:gradFill>
                          <a:gsLst>
                            <a:gs pos="10000">
                              <a:schemeClr val="accent1">
                                <a:tint val="83000"/>
                                <a:shade val="100000"/>
                                <a:satMod val="200000"/>
                              </a:schemeClr>
                            </a:gs>
                            <a:gs pos="75000">
                              <a:schemeClr val="accent1">
                                <a:tint val="100000"/>
                                <a:shade val="50000"/>
                                <a:satMod val="15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glow rad="45500">
                            <a:schemeClr val="accent1">
                              <a:satMod val="220000"/>
                              <a:alpha val="35000"/>
                            </a:schemeClr>
                          </a:glo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19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cap="none" spc="300" dirty="0">
                          <a:ln w="11430" cmpd="sng">
                            <a:solidFill>
                              <a:schemeClr val="accent1">
                                <a:tint val="10000"/>
                              </a:schemeClr>
                            </a:solidFill>
                            <a:prstDash val="solid"/>
                            <a:miter lim="800000"/>
                          </a:ln>
                          <a:gradFill>
                            <a:gsLst>
                              <a:gs pos="10000">
                                <a:schemeClr val="accent1">
                                  <a:tint val="83000"/>
                                  <a:shade val="100000"/>
                                  <a:satMod val="200000"/>
                                </a:schemeClr>
                              </a:gs>
                              <a:gs pos="75000">
                                <a:schemeClr val="accent1">
                                  <a:tint val="100000"/>
                                  <a:shade val="50000"/>
                                  <a:satMod val="15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glow rad="45500">
                              <a:schemeClr val="accent1">
                                <a:satMod val="220000"/>
                                <a:alpha val="35000"/>
                              </a:schemeClr>
                            </a:glow>
                          </a:effectLst>
                          <a:latin typeface="Calibri"/>
                          <a:ea typeface="Times New Roman"/>
                          <a:cs typeface="Calibri"/>
                        </a:rPr>
                        <a:t>Shed Space Required per Bird (sq. ft.) </a:t>
                      </a:r>
                      <a:endParaRPr lang="en-US" sz="1200" b="1" cap="none" spc="300" dirty="0">
                        <a:ln w="11430" cmpd="sng">
                          <a:solidFill>
                            <a:schemeClr val="accent1">
                              <a:tint val="10000"/>
                            </a:schemeClr>
                          </a:solidFill>
                          <a:prstDash val="solid"/>
                          <a:miter lim="800000"/>
                        </a:ln>
                        <a:gradFill>
                          <a:gsLst>
                            <a:gs pos="10000">
                              <a:schemeClr val="accent1">
                                <a:tint val="83000"/>
                                <a:shade val="100000"/>
                                <a:satMod val="200000"/>
                              </a:schemeClr>
                            </a:gs>
                            <a:gs pos="75000">
                              <a:schemeClr val="accent1">
                                <a:tint val="100000"/>
                                <a:shade val="50000"/>
                                <a:satMod val="15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glow rad="45500">
                            <a:schemeClr val="accent1">
                              <a:satMod val="220000"/>
                              <a:alpha val="35000"/>
                            </a:schemeClr>
                          </a:glo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cap="none" spc="300">
                          <a:ln w="11430" cmpd="sng">
                            <a:solidFill>
                              <a:schemeClr val="accent1">
                                <a:tint val="10000"/>
                              </a:schemeClr>
                            </a:solidFill>
                            <a:prstDash val="solid"/>
                            <a:miter lim="800000"/>
                          </a:ln>
                          <a:gradFill>
                            <a:gsLst>
                              <a:gs pos="10000">
                                <a:schemeClr val="accent1">
                                  <a:tint val="83000"/>
                                  <a:shade val="100000"/>
                                  <a:satMod val="200000"/>
                                </a:schemeClr>
                              </a:gs>
                              <a:gs pos="75000">
                                <a:schemeClr val="accent1">
                                  <a:tint val="100000"/>
                                  <a:shade val="50000"/>
                                  <a:satMod val="15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glow rad="45500">
                              <a:schemeClr val="accent1">
                                <a:satMod val="220000"/>
                                <a:alpha val="35000"/>
                              </a:schemeClr>
                            </a:glow>
                          </a:effectLst>
                          <a:latin typeface="Cambria Math"/>
                          <a:ea typeface="Times New Roman"/>
                          <a:cs typeface="Calibri"/>
                        </a:rPr>
                        <a:t>0.65</a:t>
                      </a:r>
                      <a:endParaRPr lang="en-US" sz="1200" b="1" cap="none" spc="300">
                        <a:ln w="11430" cmpd="sng">
                          <a:solidFill>
                            <a:schemeClr val="accent1">
                              <a:tint val="10000"/>
                            </a:schemeClr>
                          </a:solidFill>
                          <a:prstDash val="solid"/>
                          <a:miter lim="800000"/>
                        </a:ln>
                        <a:gradFill>
                          <a:gsLst>
                            <a:gs pos="10000">
                              <a:schemeClr val="accent1">
                                <a:tint val="83000"/>
                                <a:shade val="100000"/>
                                <a:satMod val="200000"/>
                              </a:schemeClr>
                            </a:gs>
                            <a:gs pos="75000">
                              <a:schemeClr val="accent1">
                                <a:tint val="100000"/>
                                <a:shade val="50000"/>
                                <a:satMod val="15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glow rad="45500">
                            <a:schemeClr val="accent1">
                              <a:satMod val="220000"/>
                              <a:alpha val="35000"/>
                            </a:schemeClr>
                          </a:glo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19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cap="none" spc="300" dirty="0">
                          <a:ln w="11430" cmpd="sng">
                            <a:solidFill>
                              <a:schemeClr val="accent1">
                                <a:tint val="10000"/>
                              </a:schemeClr>
                            </a:solidFill>
                            <a:prstDash val="solid"/>
                            <a:miter lim="800000"/>
                          </a:ln>
                          <a:gradFill>
                            <a:gsLst>
                              <a:gs pos="10000">
                                <a:schemeClr val="accent1">
                                  <a:tint val="83000"/>
                                  <a:shade val="100000"/>
                                  <a:satMod val="200000"/>
                                </a:schemeClr>
                              </a:gs>
                              <a:gs pos="75000">
                                <a:schemeClr val="accent1">
                                  <a:tint val="100000"/>
                                  <a:shade val="50000"/>
                                  <a:satMod val="15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glow rad="45500">
                              <a:schemeClr val="accent1">
                                <a:satMod val="220000"/>
                                <a:alpha val="35000"/>
                              </a:schemeClr>
                            </a:glow>
                          </a:effectLst>
                          <a:latin typeface="Calibri"/>
                          <a:ea typeface="Times New Roman"/>
                          <a:cs typeface="Calibri"/>
                        </a:rPr>
                        <a:t>Sale price growth rate (%) </a:t>
                      </a:r>
                      <a:endParaRPr lang="en-US" sz="1200" b="1" cap="none" spc="300" dirty="0">
                        <a:ln w="11430" cmpd="sng">
                          <a:solidFill>
                            <a:schemeClr val="accent1">
                              <a:tint val="10000"/>
                            </a:schemeClr>
                          </a:solidFill>
                          <a:prstDash val="solid"/>
                          <a:miter lim="800000"/>
                        </a:ln>
                        <a:gradFill>
                          <a:gsLst>
                            <a:gs pos="10000">
                              <a:schemeClr val="accent1">
                                <a:tint val="83000"/>
                                <a:shade val="100000"/>
                                <a:satMod val="200000"/>
                              </a:schemeClr>
                            </a:gs>
                            <a:gs pos="75000">
                              <a:schemeClr val="accent1">
                                <a:tint val="100000"/>
                                <a:shade val="50000"/>
                                <a:satMod val="15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glow rad="45500">
                            <a:schemeClr val="accent1">
                              <a:satMod val="220000"/>
                              <a:alpha val="35000"/>
                            </a:schemeClr>
                          </a:glo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cap="none" spc="300">
                          <a:ln w="11430" cmpd="sng">
                            <a:solidFill>
                              <a:schemeClr val="accent1">
                                <a:tint val="10000"/>
                              </a:schemeClr>
                            </a:solidFill>
                            <a:prstDash val="solid"/>
                            <a:miter lim="800000"/>
                          </a:ln>
                          <a:gradFill>
                            <a:gsLst>
                              <a:gs pos="10000">
                                <a:schemeClr val="accent1">
                                  <a:tint val="83000"/>
                                  <a:shade val="100000"/>
                                  <a:satMod val="200000"/>
                                </a:schemeClr>
                              </a:gs>
                              <a:gs pos="75000">
                                <a:schemeClr val="accent1">
                                  <a:tint val="100000"/>
                                  <a:shade val="50000"/>
                                  <a:satMod val="15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glow rad="45500">
                              <a:schemeClr val="accent1">
                                <a:satMod val="220000"/>
                                <a:alpha val="35000"/>
                              </a:schemeClr>
                            </a:glow>
                          </a:effectLst>
                          <a:latin typeface="Cambria Math"/>
                          <a:ea typeface="Times New Roman"/>
                          <a:cs typeface="Calibri"/>
                        </a:rPr>
                        <a:t>10</a:t>
                      </a:r>
                      <a:endParaRPr lang="en-US" sz="1200" b="1" cap="none" spc="300">
                        <a:ln w="11430" cmpd="sng">
                          <a:solidFill>
                            <a:schemeClr val="accent1">
                              <a:tint val="10000"/>
                            </a:schemeClr>
                          </a:solidFill>
                          <a:prstDash val="solid"/>
                          <a:miter lim="800000"/>
                        </a:ln>
                        <a:gradFill>
                          <a:gsLst>
                            <a:gs pos="10000">
                              <a:schemeClr val="accent1">
                                <a:tint val="83000"/>
                                <a:shade val="100000"/>
                                <a:satMod val="200000"/>
                              </a:schemeClr>
                            </a:gs>
                            <a:gs pos="75000">
                              <a:schemeClr val="accent1">
                                <a:tint val="100000"/>
                                <a:shade val="50000"/>
                                <a:satMod val="15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glow rad="45500">
                            <a:schemeClr val="accent1">
                              <a:satMod val="220000"/>
                              <a:alpha val="35000"/>
                            </a:schemeClr>
                          </a:glo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19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cap="none" spc="300" dirty="0">
                          <a:ln w="11430" cmpd="sng">
                            <a:solidFill>
                              <a:schemeClr val="accent1">
                                <a:tint val="10000"/>
                              </a:schemeClr>
                            </a:solidFill>
                            <a:prstDash val="solid"/>
                            <a:miter lim="800000"/>
                          </a:ln>
                          <a:gradFill>
                            <a:gsLst>
                              <a:gs pos="10000">
                                <a:schemeClr val="accent1">
                                  <a:tint val="83000"/>
                                  <a:shade val="100000"/>
                                  <a:satMod val="200000"/>
                                </a:schemeClr>
                              </a:gs>
                              <a:gs pos="75000">
                                <a:schemeClr val="accent1">
                                  <a:tint val="100000"/>
                                  <a:shade val="50000"/>
                                  <a:satMod val="15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glow rad="45500">
                              <a:schemeClr val="accent1">
                                <a:satMod val="220000"/>
                                <a:alpha val="35000"/>
                              </a:schemeClr>
                            </a:glow>
                          </a:effectLst>
                          <a:latin typeface="Calibri"/>
                          <a:ea typeface="Times New Roman"/>
                          <a:cs typeface="Calibri"/>
                        </a:rPr>
                        <a:t>Production capacity utilization (%)</a:t>
                      </a:r>
                      <a:endParaRPr lang="en-US" sz="1200" b="1" cap="none" spc="300" dirty="0">
                        <a:ln w="11430" cmpd="sng">
                          <a:solidFill>
                            <a:schemeClr val="accent1">
                              <a:tint val="10000"/>
                            </a:schemeClr>
                          </a:solidFill>
                          <a:prstDash val="solid"/>
                          <a:miter lim="800000"/>
                        </a:ln>
                        <a:gradFill>
                          <a:gsLst>
                            <a:gs pos="10000">
                              <a:schemeClr val="accent1">
                                <a:tint val="83000"/>
                                <a:shade val="100000"/>
                                <a:satMod val="200000"/>
                              </a:schemeClr>
                            </a:gs>
                            <a:gs pos="75000">
                              <a:schemeClr val="accent1">
                                <a:tint val="100000"/>
                                <a:shade val="50000"/>
                                <a:satMod val="15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glow rad="45500">
                            <a:schemeClr val="accent1">
                              <a:satMod val="220000"/>
                              <a:alpha val="35000"/>
                            </a:schemeClr>
                          </a:glo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cap="none" spc="300" dirty="0">
                          <a:ln w="11430" cmpd="sng">
                            <a:solidFill>
                              <a:schemeClr val="accent1">
                                <a:tint val="10000"/>
                              </a:schemeClr>
                            </a:solidFill>
                            <a:prstDash val="solid"/>
                            <a:miter lim="800000"/>
                          </a:ln>
                          <a:gradFill>
                            <a:gsLst>
                              <a:gs pos="10000">
                                <a:schemeClr val="accent1">
                                  <a:tint val="83000"/>
                                  <a:shade val="100000"/>
                                  <a:satMod val="200000"/>
                                </a:schemeClr>
                              </a:gs>
                              <a:gs pos="75000">
                                <a:schemeClr val="accent1">
                                  <a:tint val="100000"/>
                                  <a:shade val="50000"/>
                                  <a:satMod val="15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glow rad="45500">
                              <a:schemeClr val="accent1">
                                <a:satMod val="220000"/>
                                <a:alpha val="35000"/>
                              </a:schemeClr>
                            </a:glow>
                          </a:effectLst>
                          <a:latin typeface="Cambria Math"/>
                          <a:ea typeface="Times New Roman"/>
                          <a:cs typeface="Calibri"/>
                        </a:rPr>
                        <a:t>100</a:t>
                      </a:r>
                      <a:endParaRPr lang="en-US" sz="1200" b="1" cap="none" spc="300" dirty="0">
                        <a:ln w="11430" cmpd="sng">
                          <a:solidFill>
                            <a:schemeClr val="accent1">
                              <a:tint val="10000"/>
                            </a:schemeClr>
                          </a:solidFill>
                          <a:prstDash val="solid"/>
                          <a:miter lim="800000"/>
                        </a:ln>
                        <a:gradFill>
                          <a:gsLst>
                            <a:gs pos="10000">
                              <a:schemeClr val="accent1">
                                <a:tint val="83000"/>
                                <a:shade val="100000"/>
                                <a:satMod val="200000"/>
                              </a:schemeClr>
                            </a:gs>
                            <a:gs pos="75000">
                              <a:schemeClr val="accent1">
                                <a:tint val="100000"/>
                                <a:shade val="50000"/>
                                <a:satMod val="15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glow rad="45500">
                            <a:schemeClr val="accent1">
                              <a:satMod val="220000"/>
                              <a:alpha val="35000"/>
                            </a:schemeClr>
                          </a:glo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045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Administrator\Desktop\labor-day-ppt-templat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smtClean="0">
                <a:ln w="31550" cmpd="sng">
                  <a:solidFill>
                    <a:srgbClr val="7030A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nstantia" pitchFamily="18" charset="0"/>
              </a:rPr>
              <a:t>Manpower Requirement</a:t>
            </a:r>
            <a:endParaRPr lang="en-US" b="1" dirty="0">
              <a:ln w="31550" cmpd="sng">
                <a:solidFill>
                  <a:srgbClr val="7030A0"/>
                </a:soli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onstantia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3053302"/>
              </p:ext>
            </p:extLst>
          </p:nvPr>
        </p:nvGraphicFramePr>
        <p:xfrm>
          <a:off x="0" y="1295400"/>
          <a:ext cx="9144000" cy="5562600"/>
        </p:xfrm>
        <a:graphic>
          <a:graphicData uri="http://schemas.openxmlformats.org/drawingml/2006/table">
            <a:tbl>
              <a:tblPr firstRow="1" firstCol="1" bandRow="1"/>
              <a:tblGrid>
                <a:gridCol w="3057436"/>
                <a:gridCol w="1344706"/>
                <a:gridCol w="2406316"/>
                <a:gridCol w="2335542"/>
              </a:tblGrid>
              <a:tr h="13906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cap="none" spc="50" dirty="0">
                          <a:ln w="12700" cmpd="sng">
                            <a:solidFill>
                              <a:srgbClr val="7030A0"/>
                            </a:solidFill>
                            <a:prstDash val="solid"/>
                          </a:ln>
                          <a:solidFill>
                            <a:schemeClr val="accent6">
                              <a:tint val="1000"/>
                            </a:schemeClr>
                          </a:solidFill>
                          <a:effectLst>
                            <a:glow rad="53100">
                              <a:schemeClr val="accent6">
                                <a:satMod val="180000"/>
                                <a:alpha val="30000"/>
                              </a:schemeClr>
                            </a:glow>
                          </a:effectLst>
                          <a:latin typeface="Calibri"/>
                          <a:ea typeface="Times New Roman"/>
                          <a:cs typeface="Calibri"/>
                        </a:rPr>
                        <a:t>Description  (HR</a:t>
                      </a:r>
                      <a:endParaRPr lang="en-US" sz="1600" b="1" cap="none" spc="50" dirty="0">
                        <a:ln w="12700" cmpd="sng">
                          <a:solidFill>
                            <a:srgbClr val="7030A0"/>
                          </a:solidFill>
                          <a:prstDash val="solid"/>
                        </a:ln>
                        <a:solidFill>
                          <a:schemeClr val="accent6">
                            <a:tint val="1000"/>
                          </a:schemeClr>
                        </a:solidFill>
                        <a:effectLst>
                          <a:glow rad="53100">
                            <a:schemeClr val="accent6">
                              <a:satMod val="180000"/>
                              <a:alpha val="30000"/>
                            </a:schemeClr>
                          </a:glo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cap="none" spc="50" dirty="0">
                          <a:ln w="12700" cmpd="sng">
                            <a:solidFill>
                              <a:srgbClr val="7030A0"/>
                            </a:solidFill>
                            <a:prstDash val="solid"/>
                          </a:ln>
                          <a:solidFill>
                            <a:schemeClr val="accent6">
                              <a:tint val="1000"/>
                            </a:schemeClr>
                          </a:solidFill>
                          <a:effectLst>
                            <a:glow rad="53100">
                              <a:schemeClr val="accent6">
                                <a:satMod val="180000"/>
                                <a:alpha val="30000"/>
                              </a:schemeClr>
                            </a:glow>
                          </a:effectLst>
                          <a:latin typeface="Calibri"/>
                          <a:ea typeface="Times New Roman"/>
                          <a:cs typeface="Calibri"/>
                        </a:rPr>
                        <a:t>Requirements)</a:t>
                      </a:r>
                      <a:endParaRPr lang="en-US" sz="1600" b="1" cap="none" spc="50" dirty="0">
                        <a:ln w="12700" cmpd="sng">
                          <a:solidFill>
                            <a:srgbClr val="7030A0"/>
                          </a:solidFill>
                          <a:prstDash val="solid"/>
                        </a:ln>
                        <a:solidFill>
                          <a:schemeClr val="accent6">
                            <a:tint val="1000"/>
                          </a:schemeClr>
                        </a:solidFill>
                        <a:effectLst>
                          <a:glow rad="53100">
                            <a:schemeClr val="accent6">
                              <a:satMod val="180000"/>
                              <a:alpha val="30000"/>
                            </a:schemeClr>
                          </a:glo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3600" b="1" cap="none" spc="50" dirty="0">
                          <a:ln w="12700" cmpd="sng">
                            <a:solidFill>
                              <a:srgbClr val="7030A0"/>
                            </a:solidFill>
                            <a:prstDash val="solid"/>
                          </a:ln>
                          <a:solidFill>
                            <a:schemeClr val="accent6">
                              <a:tint val="1000"/>
                            </a:schemeClr>
                          </a:solidFill>
                          <a:effectLst>
                            <a:glow rad="53100">
                              <a:schemeClr val="accent6">
                                <a:satMod val="180000"/>
                                <a:alpha val="30000"/>
                              </a:schemeClr>
                            </a:glow>
                          </a:effectLst>
                          <a:latin typeface="Calibri"/>
                          <a:ea typeface="Times New Roman"/>
                          <a:cs typeface="Calibri"/>
                        </a:rPr>
                        <a:t>NO</a:t>
                      </a:r>
                      <a:endParaRPr lang="en-US" sz="1600" b="1" cap="none" spc="50" dirty="0">
                        <a:ln w="12700" cmpd="sng">
                          <a:solidFill>
                            <a:srgbClr val="7030A0"/>
                          </a:solidFill>
                          <a:prstDash val="solid"/>
                        </a:ln>
                        <a:solidFill>
                          <a:schemeClr val="accent6">
                            <a:tint val="1000"/>
                          </a:schemeClr>
                        </a:solidFill>
                        <a:effectLst>
                          <a:glow rad="53100">
                            <a:schemeClr val="accent6">
                              <a:satMod val="180000"/>
                              <a:alpha val="30000"/>
                            </a:schemeClr>
                          </a:glo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cap="none" spc="50" dirty="0">
                          <a:ln w="12700" cmpd="sng">
                            <a:solidFill>
                              <a:srgbClr val="7030A0"/>
                            </a:solidFill>
                            <a:prstDash val="solid"/>
                          </a:ln>
                          <a:solidFill>
                            <a:schemeClr val="accent6">
                              <a:tint val="1000"/>
                            </a:schemeClr>
                          </a:solidFill>
                          <a:effectLst>
                            <a:glow rad="53100">
                              <a:schemeClr val="accent6">
                                <a:satMod val="180000"/>
                                <a:alpha val="30000"/>
                              </a:schemeClr>
                            </a:glow>
                          </a:effectLst>
                          <a:latin typeface="Calibri"/>
                          <a:ea typeface="Times New Roman"/>
                          <a:cs typeface="Calibri"/>
                        </a:rPr>
                        <a:t>Salary per</a:t>
                      </a:r>
                      <a:endParaRPr lang="en-US" sz="1800" b="1" cap="none" spc="50" dirty="0">
                        <a:ln w="12700" cmpd="sng">
                          <a:solidFill>
                            <a:srgbClr val="7030A0"/>
                          </a:solidFill>
                          <a:prstDash val="solid"/>
                        </a:ln>
                        <a:solidFill>
                          <a:schemeClr val="accent6">
                            <a:tint val="1000"/>
                          </a:schemeClr>
                        </a:solidFill>
                        <a:effectLst>
                          <a:glow rad="53100">
                            <a:schemeClr val="accent6">
                              <a:satMod val="180000"/>
                              <a:alpha val="30000"/>
                            </a:schemeClr>
                          </a:glo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cap="none" spc="50" dirty="0">
                          <a:ln w="12700" cmpd="sng">
                            <a:solidFill>
                              <a:srgbClr val="7030A0"/>
                            </a:solidFill>
                            <a:prstDash val="solid"/>
                          </a:ln>
                          <a:solidFill>
                            <a:schemeClr val="accent6">
                              <a:tint val="1000"/>
                            </a:schemeClr>
                          </a:solidFill>
                          <a:effectLst>
                            <a:glow rad="53100">
                              <a:schemeClr val="accent6">
                                <a:satMod val="180000"/>
                                <a:alpha val="30000"/>
                              </a:schemeClr>
                            </a:glow>
                          </a:effectLst>
                          <a:latin typeface="Calibri"/>
                          <a:ea typeface="Times New Roman"/>
                          <a:cs typeface="Calibri"/>
                        </a:rPr>
                        <a:t>month</a:t>
                      </a:r>
                      <a:endParaRPr lang="en-US" sz="1800" b="1" cap="none" spc="50" dirty="0">
                        <a:ln w="12700" cmpd="sng">
                          <a:solidFill>
                            <a:srgbClr val="7030A0"/>
                          </a:solidFill>
                          <a:prstDash val="solid"/>
                        </a:ln>
                        <a:solidFill>
                          <a:schemeClr val="accent6">
                            <a:tint val="1000"/>
                          </a:schemeClr>
                        </a:solidFill>
                        <a:effectLst>
                          <a:glow rad="53100">
                            <a:schemeClr val="accent6">
                              <a:satMod val="180000"/>
                              <a:alpha val="30000"/>
                            </a:schemeClr>
                          </a:glo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cap="none" spc="50" dirty="0">
                          <a:ln w="12700" cmpd="sng">
                            <a:solidFill>
                              <a:srgbClr val="7030A0"/>
                            </a:solidFill>
                            <a:prstDash val="solid"/>
                          </a:ln>
                          <a:solidFill>
                            <a:schemeClr val="accent6">
                              <a:tint val="1000"/>
                            </a:schemeClr>
                          </a:solidFill>
                          <a:effectLst>
                            <a:glow rad="53100">
                              <a:schemeClr val="accent6">
                                <a:satMod val="180000"/>
                                <a:alpha val="30000"/>
                              </a:schemeClr>
                            </a:glow>
                          </a:effectLst>
                          <a:latin typeface="Calibri"/>
                          <a:ea typeface="Times New Roman"/>
                          <a:cs typeface="Calibri"/>
                        </a:rPr>
                        <a:t>Salary per</a:t>
                      </a:r>
                      <a:endParaRPr lang="en-US" sz="1800" b="1" cap="none" spc="50" dirty="0">
                        <a:ln w="12700" cmpd="sng">
                          <a:solidFill>
                            <a:srgbClr val="7030A0"/>
                          </a:solidFill>
                          <a:prstDash val="solid"/>
                        </a:ln>
                        <a:solidFill>
                          <a:schemeClr val="accent6">
                            <a:tint val="1000"/>
                          </a:schemeClr>
                        </a:solidFill>
                        <a:effectLst>
                          <a:glow rad="53100">
                            <a:schemeClr val="accent6">
                              <a:satMod val="180000"/>
                              <a:alpha val="30000"/>
                            </a:schemeClr>
                          </a:glo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cap="none" spc="50" dirty="0">
                          <a:ln w="12700" cmpd="sng">
                            <a:solidFill>
                              <a:srgbClr val="7030A0"/>
                            </a:solidFill>
                            <a:prstDash val="solid"/>
                          </a:ln>
                          <a:solidFill>
                            <a:schemeClr val="accent6">
                              <a:tint val="1000"/>
                            </a:schemeClr>
                          </a:solidFill>
                          <a:effectLst>
                            <a:glow rad="53100">
                              <a:schemeClr val="accent6">
                                <a:satMod val="180000"/>
                                <a:alpha val="30000"/>
                              </a:schemeClr>
                            </a:glow>
                          </a:effectLst>
                          <a:latin typeface="Calibri"/>
                          <a:ea typeface="Times New Roman"/>
                          <a:cs typeface="Calibri"/>
                        </a:rPr>
                        <a:t>Year</a:t>
                      </a:r>
                      <a:endParaRPr lang="en-US" sz="1800" b="1" cap="none" spc="50" dirty="0">
                        <a:ln w="12700" cmpd="sng">
                          <a:solidFill>
                            <a:srgbClr val="7030A0"/>
                          </a:solidFill>
                          <a:prstDash val="solid"/>
                        </a:ln>
                        <a:solidFill>
                          <a:schemeClr val="accent6">
                            <a:tint val="1000"/>
                          </a:schemeClr>
                        </a:solidFill>
                        <a:effectLst>
                          <a:glow rad="53100">
                            <a:schemeClr val="accent6">
                              <a:satMod val="180000"/>
                              <a:alpha val="30000"/>
                            </a:schemeClr>
                          </a:glo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64A2"/>
                    </a:solidFill>
                  </a:tcPr>
                </a:tc>
              </a:tr>
              <a:tr h="6953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cap="none" spc="50" dirty="0">
                          <a:ln w="12700" cmpd="sng">
                            <a:solidFill>
                              <a:srgbClr val="7030A0"/>
                            </a:solidFill>
                            <a:prstDash val="solid"/>
                          </a:ln>
                          <a:solidFill>
                            <a:schemeClr val="accent6">
                              <a:tint val="1000"/>
                            </a:schemeClr>
                          </a:solidFill>
                          <a:effectLst>
                            <a:glow rad="53100">
                              <a:schemeClr val="accent6">
                                <a:satMod val="180000"/>
                                <a:alpha val="30000"/>
                              </a:schemeClr>
                            </a:glow>
                          </a:effectLst>
                          <a:latin typeface="Calibri"/>
                          <a:ea typeface="Times New Roman"/>
                          <a:cs typeface="Calibri"/>
                        </a:rPr>
                        <a:t>Supervisor</a:t>
                      </a:r>
                      <a:endParaRPr lang="en-US" sz="1800" b="1" cap="none" spc="50" dirty="0">
                        <a:ln w="12700" cmpd="sng">
                          <a:solidFill>
                            <a:srgbClr val="7030A0"/>
                          </a:solidFill>
                          <a:prstDash val="solid"/>
                        </a:ln>
                        <a:solidFill>
                          <a:schemeClr val="accent6">
                            <a:tint val="1000"/>
                          </a:schemeClr>
                        </a:solidFill>
                        <a:effectLst>
                          <a:glow rad="53100">
                            <a:schemeClr val="accent6">
                              <a:satMod val="180000"/>
                              <a:alpha val="30000"/>
                            </a:schemeClr>
                          </a:glo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3600" b="1" cap="none" spc="50" dirty="0">
                          <a:ln w="12700" cmpd="sng">
                            <a:solidFill>
                              <a:srgbClr val="7030A0"/>
                            </a:solidFill>
                            <a:prstDash val="solid"/>
                          </a:ln>
                          <a:solidFill>
                            <a:schemeClr val="accent6">
                              <a:tint val="1000"/>
                            </a:schemeClr>
                          </a:solidFill>
                          <a:effectLst>
                            <a:glow rad="53100">
                              <a:schemeClr val="accent6">
                                <a:satMod val="180000"/>
                                <a:alpha val="30000"/>
                              </a:schemeClr>
                            </a:glow>
                          </a:effectLst>
                          <a:latin typeface="Cambria Math"/>
                          <a:ea typeface="Times New Roman"/>
                          <a:cs typeface="Calibri"/>
                        </a:rPr>
                        <a:t>1</a:t>
                      </a:r>
                      <a:endParaRPr lang="en-US" sz="1800" b="1" cap="none" spc="50" dirty="0">
                        <a:ln w="12700" cmpd="sng">
                          <a:solidFill>
                            <a:srgbClr val="7030A0"/>
                          </a:solidFill>
                          <a:prstDash val="solid"/>
                        </a:ln>
                        <a:solidFill>
                          <a:schemeClr val="accent6">
                            <a:tint val="1000"/>
                          </a:schemeClr>
                        </a:solidFill>
                        <a:effectLst>
                          <a:glow rad="53100">
                            <a:schemeClr val="accent6">
                              <a:satMod val="180000"/>
                              <a:alpha val="30000"/>
                            </a:schemeClr>
                          </a:glo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cap="none" spc="50" dirty="0">
                          <a:ln w="12700" cmpd="sng">
                            <a:solidFill>
                              <a:srgbClr val="7030A0"/>
                            </a:solidFill>
                            <a:prstDash val="solid"/>
                          </a:ln>
                          <a:solidFill>
                            <a:schemeClr val="accent6">
                              <a:tint val="1000"/>
                            </a:schemeClr>
                          </a:solidFill>
                          <a:effectLst>
                            <a:glow rad="53100">
                              <a:schemeClr val="accent6">
                                <a:satMod val="180000"/>
                                <a:alpha val="30000"/>
                              </a:schemeClr>
                            </a:glow>
                          </a:effectLst>
                          <a:latin typeface="Cambria Math"/>
                          <a:ea typeface="Times New Roman"/>
                          <a:cs typeface="Calibri"/>
                        </a:rPr>
                        <a:t>10,000</a:t>
                      </a:r>
                      <a:endParaRPr lang="en-US" sz="1800" b="1" cap="none" spc="50" dirty="0">
                        <a:ln w="12700" cmpd="sng">
                          <a:solidFill>
                            <a:srgbClr val="7030A0"/>
                          </a:solidFill>
                          <a:prstDash val="solid"/>
                        </a:ln>
                        <a:solidFill>
                          <a:schemeClr val="accent6">
                            <a:tint val="1000"/>
                          </a:schemeClr>
                        </a:solidFill>
                        <a:effectLst>
                          <a:glow rad="53100">
                            <a:schemeClr val="accent6">
                              <a:satMod val="180000"/>
                              <a:alpha val="30000"/>
                            </a:schemeClr>
                          </a:glo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cap="none" spc="50" dirty="0">
                          <a:ln w="12700" cmpd="sng">
                            <a:solidFill>
                              <a:srgbClr val="7030A0"/>
                            </a:solidFill>
                            <a:prstDash val="solid"/>
                          </a:ln>
                          <a:solidFill>
                            <a:schemeClr val="accent6">
                              <a:tint val="1000"/>
                            </a:schemeClr>
                          </a:solidFill>
                          <a:effectLst>
                            <a:glow rad="53100">
                              <a:schemeClr val="accent6">
                                <a:satMod val="180000"/>
                                <a:alpha val="30000"/>
                              </a:schemeClr>
                            </a:glow>
                          </a:effectLst>
                          <a:latin typeface="Cambria Math"/>
                          <a:ea typeface="Times New Roman"/>
                          <a:cs typeface="Calibri"/>
                        </a:rPr>
                        <a:t>120,000</a:t>
                      </a:r>
                      <a:endParaRPr lang="en-US" sz="1800" b="1" cap="none" spc="50" dirty="0">
                        <a:ln w="12700" cmpd="sng">
                          <a:solidFill>
                            <a:srgbClr val="7030A0"/>
                          </a:solidFill>
                          <a:prstDash val="solid"/>
                        </a:ln>
                        <a:solidFill>
                          <a:schemeClr val="accent6">
                            <a:tint val="1000"/>
                          </a:schemeClr>
                        </a:solidFill>
                        <a:effectLst>
                          <a:glow rad="53100">
                            <a:schemeClr val="accent6">
                              <a:satMod val="180000"/>
                              <a:alpha val="30000"/>
                            </a:schemeClr>
                          </a:glo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53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cap="none" spc="50" dirty="0">
                          <a:ln w="12700" cmpd="sng">
                            <a:solidFill>
                              <a:srgbClr val="7030A0"/>
                            </a:solidFill>
                            <a:prstDash val="solid"/>
                          </a:ln>
                          <a:solidFill>
                            <a:schemeClr val="accent6">
                              <a:tint val="1000"/>
                            </a:schemeClr>
                          </a:solidFill>
                          <a:effectLst>
                            <a:glow rad="53100">
                              <a:schemeClr val="accent6">
                                <a:satMod val="180000"/>
                                <a:alpha val="30000"/>
                              </a:schemeClr>
                            </a:glow>
                          </a:effectLst>
                          <a:latin typeface="Calibri"/>
                          <a:ea typeface="Times New Roman"/>
                          <a:cs typeface="Calibri"/>
                        </a:rPr>
                        <a:t>House man</a:t>
                      </a:r>
                      <a:endParaRPr lang="en-US" sz="1800" b="1" cap="none" spc="50" dirty="0">
                        <a:ln w="12700" cmpd="sng">
                          <a:solidFill>
                            <a:srgbClr val="7030A0"/>
                          </a:solidFill>
                          <a:prstDash val="solid"/>
                        </a:ln>
                        <a:solidFill>
                          <a:schemeClr val="accent6">
                            <a:tint val="1000"/>
                          </a:schemeClr>
                        </a:solidFill>
                        <a:effectLst>
                          <a:glow rad="53100">
                            <a:schemeClr val="accent6">
                              <a:satMod val="180000"/>
                              <a:alpha val="30000"/>
                            </a:schemeClr>
                          </a:glo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3600" b="1" cap="none" spc="50" dirty="0">
                          <a:ln w="12700" cmpd="sng">
                            <a:solidFill>
                              <a:srgbClr val="7030A0"/>
                            </a:solidFill>
                            <a:prstDash val="solid"/>
                          </a:ln>
                          <a:solidFill>
                            <a:schemeClr val="accent6">
                              <a:tint val="1000"/>
                            </a:schemeClr>
                          </a:solidFill>
                          <a:effectLst>
                            <a:glow rad="53100">
                              <a:schemeClr val="accent6">
                                <a:satMod val="180000"/>
                                <a:alpha val="30000"/>
                              </a:schemeClr>
                            </a:glow>
                          </a:effectLst>
                          <a:latin typeface="Cambria Math"/>
                          <a:ea typeface="Times New Roman"/>
                          <a:cs typeface="Calibri"/>
                        </a:rPr>
                        <a:t>2</a:t>
                      </a:r>
                      <a:endParaRPr lang="en-US" sz="1800" b="1" cap="none" spc="50" dirty="0">
                        <a:ln w="12700" cmpd="sng">
                          <a:solidFill>
                            <a:srgbClr val="7030A0"/>
                          </a:solidFill>
                          <a:prstDash val="solid"/>
                        </a:ln>
                        <a:solidFill>
                          <a:schemeClr val="accent6">
                            <a:tint val="1000"/>
                          </a:schemeClr>
                        </a:solidFill>
                        <a:effectLst>
                          <a:glow rad="53100">
                            <a:schemeClr val="accent6">
                              <a:satMod val="180000"/>
                              <a:alpha val="30000"/>
                            </a:schemeClr>
                          </a:glo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cap="none" spc="50">
                          <a:ln w="12700" cmpd="sng">
                            <a:solidFill>
                              <a:srgbClr val="7030A0"/>
                            </a:solidFill>
                            <a:prstDash val="solid"/>
                          </a:ln>
                          <a:solidFill>
                            <a:schemeClr val="accent6">
                              <a:tint val="1000"/>
                            </a:schemeClr>
                          </a:solidFill>
                          <a:effectLst>
                            <a:glow rad="53100">
                              <a:schemeClr val="accent6">
                                <a:satMod val="180000"/>
                                <a:alpha val="30000"/>
                              </a:schemeClr>
                            </a:glow>
                          </a:effectLst>
                          <a:latin typeface="Cambria Math"/>
                          <a:ea typeface="Times New Roman"/>
                          <a:cs typeface="Calibri"/>
                        </a:rPr>
                        <a:t>11,000</a:t>
                      </a:r>
                      <a:endParaRPr lang="en-US" sz="1800" b="1" cap="none" spc="50">
                        <a:ln w="12700" cmpd="sng">
                          <a:solidFill>
                            <a:srgbClr val="7030A0"/>
                          </a:solidFill>
                          <a:prstDash val="solid"/>
                        </a:ln>
                        <a:solidFill>
                          <a:schemeClr val="accent6">
                            <a:tint val="1000"/>
                          </a:schemeClr>
                        </a:solidFill>
                        <a:effectLst>
                          <a:glow rad="53100">
                            <a:schemeClr val="accent6">
                              <a:satMod val="180000"/>
                              <a:alpha val="30000"/>
                            </a:schemeClr>
                          </a:glo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cap="none" spc="50" dirty="0">
                          <a:ln w="12700" cmpd="sng">
                            <a:solidFill>
                              <a:srgbClr val="7030A0"/>
                            </a:solidFill>
                            <a:prstDash val="solid"/>
                          </a:ln>
                          <a:solidFill>
                            <a:schemeClr val="accent6">
                              <a:tint val="1000"/>
                            </a:schemeClr>
                          </a:solidFill>
                          <a:effectLst>
                            <a:glow rad="53100">
                              <a:schemeClr val="accent6">
                                <a:satMod val="180000"/>
                                <a:alpha val="30000"/>
                              </a:schemeClr>
                            </a:glow>
                          </a:effectLst>
                          <a:latin typeface="Cambria Math"/>
                          <a:ea typeface="Times New Roman"/>
                          <a:cs typeface="Calibri"/>
                        </a:rPr>
                        <a:t>132,000</a:t>
                      </a:r>
                      <a:endParaRPr lang="en-US" sz="1800" b="1" cap="none" spc="50" dirty="0">
                        <a:ln w="12700" cmpd="sng">
                          <a:solidFill>
                            <a:srgbClr val="7030A0"/>
                          </a:solidFill>
                          <a:prstDash val="solid"/>
                        </a:ln>
                        <a:solidFill>
                          <a:schemeClr val="accent6">
                            <a:tint val="1000"/>
                          </a:schemeClr>
                        </a:solidFill>
                        <a:effectLst>
                          <a:glow rad="53100">
                            <a:schemeClr val="accent6">
                              <a:satMod val="180000"/>
                              <a:alpha val="30000"/>
                            </a:schemeClr>
                          </a:glo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53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cap="none" spc="50" dirty="0">
                          <a:ln w="12700" cmpd="sng">
                            <a:solidFill>
                              <a:srgbClr val="7030A0"/>
                            </a:solidFill>
                            <a:prstDash val="solid"/>
                          </a:ln>
                          <a:solidFill>
                            <a:schemeClr val="accent6">
                              <a:tint val="1000"/>
                            </a:schemeClr>
                          </a:solidFill>
                          <a:effectLst>
                            <a:glow rad="53100">
                              <a:schemeClr val="accent6">
                                <a:satMod val="180000"/>
                                <a:alpha val="30000"/>
                              </a:schemeClr>
                            </a:glow>
                          </a:effectLst>
                          <a:latin typeface="Calibri"/>
                          <a:ea typeface="Times New Roman"/>
                          <a:cs typeface="Calibri"/>
                        </a:rPr>
                        <a:t>Electrician</a:t>
                      </a:r>
                      <a:endParaRPr lang="en-US" sz="1800" b="1" cap="none" spc="50" dirty="0">
                        <a:ln w="12700" cmpd="sng">
                          <a:solidFill>
                            <a:srgbClr val="7030A0"/>
                          </a:solidFill>
                          <a:prstDash val="solid"/>
                        </a:ln>
                        <a:solidFill>
                          <a:schemeClr val="accent6">
                            <a:tint val="1000"/>
                          </a:schemeClr>
                        </a:solidFill>
                        <a:effectLst>
                          <a:glow rad="53100">
                            <a:schemeClr val="accent6">
                              <a:satMod val="180000"/>
                              <a:alpha val="30000"/>
                            </a:schemeClr>
                          </a:glo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3600" b="1" cap="none" spc="50" dirty="0">
                          <a:ln w="12700" cmpd="sng">
                            <a:solidFill>
                              <a:srgbClr val="7030A0"/>
                            </a:solidFill>
                            <a:prstDash val="solid"/>
                          </a:ln>
                          <a:solidFill>
                            <a:schemeClr val="accent6">
                              <a:tint val="1000"/>
                            </a:schemeClr>
                          </a:solidFill>
                          <a:effectLst>
                            <a:glow rad="53100">
                              <a:schemeClr val="accent6">
                                <a:satMod val="180000"/>
                                <a:alpha val="30000"/>
                              </a:schemeClr>
                            </a:glow>
                          </a:effectLst>
                          <a:latin typeface="Cambria Math"/>
                          <a:ea typeface="Times New Roman"/>
                          <a:cs typeface="Calibri"/>
                        </a:rPr>
                        <a:t>1</a:t>
                      </a:r>
                      <a:endParaRPr lang="en-US" sz="1800" b="1" cap="none" spc="50" dirty="0">
                        <a:ln w="12700" cmpd="sng">
                          <a:solidFill>
                            <a:srgbClr val="7030A0"/>
                          </a:solidFill>
                          <a:prstDash val="solid"/>
                        </a:ln>
                        <a:solidFill>
                          <a:schemeClr val="accent6">
                            <a:tint val="1000"/>
                          </a:schemeClr>
                        </a:solidFill>
                        <a:effectLst>
                          <a:glow rad="53100">
                            <a:schemeClr val="accent6">
                              <a:satMod val="180000"/>
                              <a:alpha val="30000"/>
                            </a:schemeClr>
                          </a:glo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cap="none" spc="50">
                          <a:ln w="12700" cmpd="sng">
                            <a:solidFill>
                              <a:srgbClr val="7030A0"/>
                            </a:solidFill>
                            <a:prstDash val="solid"/>
                          </a:ln>
                          <a:solidFill>
                            <a:schemeClr val="accent6">
                              <a:tint val="1000"/>
                            </a:schemeClr>
                          </a:solidFill>
                          <a:effectLst>
                            <a:glow rad="53100">
                              <a:schemeClr val="accent6">
                                <a:satMod val="180000"/>
                                <a:alpha val="30000"/>
                              </a:schemeClr>
                            </a:glow>
                          </a:effectLst>
                          <a:latin typeface="Cambria Math"/>
                          <a:ea typeface="Times New Roman"/>
                          <a:cs typeface="Calibri"/>
                        </a:rPr>
                        <a:t>7,500</a:t>
                      </a:r>
                      <a:endParaRPr lang="en-US" sz="1800" b="1" cap="none" spc="50">
                        <a:ln w="12700" cmpd="sng">
                          <a:solidFill>
                            <a:srgbClr val="7030A0"/>
                          </a:solidFill>
                          <a:prstDash val="solid"/>
                        </a:ln>
                        <a:solidFill>
                          <a:schemeClr val="accent6">
                            <a:tint val="1000"/>
                          </a:schemeClr>
                        </a:solidFill>
                        <a:effectLst>
                          <a:glow rad="53100">
                            <a:schemeClr val="accent6">
                              <a:satMod val="180000"/>
                              <a:alpha val="30000"/>
                            </a:schemeClr>
                          </a:glo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cap="none" spc="50" dirty="0">
                          <a:ln w="12700" cmpd="sng">
                            <a:solidFill>
                              <a:srgbClr val="7030A0"/>
                            </a:solidFill>
                            <a:prstDash val="solid"/>
                          </a:ln>
                          <a:solidFill>
                            <a:schemeClr val="accent6">
                              <a:tint val="1000"/>
                            </a:schemeClr>
                          </a:solidFill>
                          <a:effectLst>
                            <a:glow rad="53100">
                              <a:schemeClr val="accent6">
                                <a:satMod val="180000"/>
                                <a:alpha val="30000"/>
                              </a:schemeClr>
                            </a:glow>
                          </a:effectLst>
                          <a:latin typeface="Cambria Math"/>
                          <a:ea typeface="Times New Roman"/>
                          <a:cs typeface="Calibri"/>
                        </a:rPr>
                        <a:t>90,000</a:t>
                      </a:r>
                      <a:endParaRPr lang="en-US" sz="1800" b="1" cap="none" spc="50" dirty="0">
                        <a:ln w="12700" cmpd="sng">
                          <a:solidFill>
                            <a:srgbClr val="7030A0"/>
                          </a:solidFill>
                          <a:prstDash val="solid"/>
                        </a:ln>
                        <a:solidFill>
                          <a:schemeClr val="accent6">
                            <a:tint val="1000"/>
                          </a:schemeClr>
                        </a:solidFill>
                        <a:effectLst>
                          <a:glow rad="53100">
                            <a:schemeClr val="accent6">
                              <a:satMod val="180000"/>
                              <a:alpha val="30000"/>
                            </a:schemeClr>
                          </a:glo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53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cap="none" spc="50">
                          <a:ln w="12700" cmpd="sng">
                            <a:solidFill>
                              <a:srgbClr val="7030A0"/>
                            </a:solidFill>
                            <a:prstDash val="solid"/>
                          </a:ln>
                          <a:solidFill>
                            <a:schemeClr val="accent6">
                              <a:tint val="1000"/>
                            </a:schemeClr>
                          </a:solidFill>
                          <a:effectLst>
                            <a:glow rad="53100">
                              <a:schemeClr val="accent6">
                                <a:satMod val="180000"/>
                                <a:alpha val="30000"/>
                              </a:schemeClr>
                            </a:glow>
                          </a:effectLst>
                          <a:latin typeface="Calibri"/>
                          <a:ea typeface="Times New Roman"/>
                          <a:cs typeface="Calibri"/>
                        </a:rPr>
                        <a:t>Watch man</a:t>
                      </a:r>
                      <a:endParaRPr lang="en-US" sz="1800" b="1" cap="none" spc="50">
                        <a:ln w="12700" cmpd="sng">
                          <a:solidFill>
                            <a:srgbClr val="7030A0"/>
                          </a:solidFill>
                          <a:prstDash val="solid"/>
                        </a:ln>
                        <a:solidFill>
                          <a:schemeClr val="accent6">
                            <a:tint val="1000"/>
                          </a:schemeClr>
                        </a:solidFill>
                        <a:effectLst>
                          <a:glow rad="53100">
                            <a:schemeClr val="accent6">
                              <a:satMod val="180000"/>
                              <a:alpha val="30000"/>
                            </a:schemeClr>
                          </a:glo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3600" b="1" cap="none" spc="50" dirty="0">
                          <a:ln w="12700" cmpd="sng">
                            <a:solidFill>
                              <a:srgbClr val="7030A0"/>
                            </a:solidFill>
                            <a:prstDash val="solid"/>
                          </a:ln>
                          <a:solidFill>
                            <a:schemeClr val="accent6">
                              <a:tint val="1000"/>
                            </a:schemeClr>
                          </a:solidFill>
                          <a:effectLst>
                            <a:glow rad="53100">
                              <a:schemeClr val="accent6">
                                <a:satMod val="180000"/>
                                <a:alpha val="30000"/>
                              </a:schemeClr>
                            </a:glow>
                          </a:effectLst>
                          <a:latin typeface="Cambria Math"/>
                          <a:ea typeface="Times New Roman"/>
                          <a:cs typeface="Calibri"/>
                        </a:rPr>
                        <a:t>2</a:t>
                      </a:r>
                      <a:endParaRPr lang="en-US" sz="1800" b="1" cap="none" spc="50" dirty="0">
                        <a:ln w="12700" cmpd="sng">
                          <a:solidFill>
                            <a:srgbClr val="7030A0"/>
                          </a:solidFill>
                          <a:prstDash val="solid"/>
                        </a:ln>
                        <a:solidFill>
                          <a:schemeClr val="accent6">
                            <a:tint val="1000"/>
                          </a:schemeClr>
                        </a:solidFill>
                        <a:effectLst>
                          <a:glow rad="53100">
                            <a:schemeClr val="accent6">
                              <a:satMod val="180000"/>
                              <a:alpha val="30000"/>
                            </a:schemeClr>
                          </a:glo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cap="none" spc="50">
                          <a:ln w="12700" cmpd="sng">
                            <a:solidFill>
                              <a:srgbClr val="7030A0"/>
                            </a:solidFill>
                            <a:prstDash val="solid"/>
                          </a:ln>
                          <a:solidFill>
                            <a:schemeClr val="accent6">
                              <a:tint val="1000"/>
                            </a:schemeClr>
                          </a:solidFill>
                          <a:effectLst>
                            <a:glow rad="53100">
                              <a:schemeClr val="accent6">
                                <a:satMod val="180000"/>
                                <a:alpha val="30000"/>
                              </a:schemeClr>
                            </a:glow>
                          </a:effectLst>
                          <a:latin typeface="Cambria Math"/>
                          <a:ea typeface="Times New Roman"/>
                          <a:cs typeface="Calibri"/>
                        </a:rPr>
                        <a:t>11,000</a:t>
                      </a:r>
                      <a:endParaRPr lang="en-US" sz="1800" b="1" cap="none" spc="50">
                        <a:ln w="12700" cmpd="sng">
                          <a:solidFill>
                            <a:srgbClr val="7030A0"/>
                          </a:solidFill>
                          <a:prstDash val="solid"/>
                        </a:ln>
                        <a:solidFill>
                          <a:schemeClr val="accent6">
                            <a:tint val="1000"/>
                          </a:schemeClr>
                        </a:solidFill>
                        <a:effectLst>
                          <a:glow rad="53100">
                            <a:schemeClr val="accent6">
                              <a:satMod val="180000"/>
                              <a:alpha val="30000"/>
                            </a:schemeClr>
                          </a:glo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cap="none" spc="50" dirty="0">
                          <a:ln w="12700" cmpd="sng">
                            <a:solidFill>
                              <a:srgbClr val="7030A0"/>
                            </a:solidFill>
                            <a:prstDash val="solid"/>
                          </a:ln>
                          <a:solidFill>
                            <a:schemeClr val="accent6">
                              <a:tint val="1000"/>
                            </a:schemeClr>
                          </a:solidFill>
                          <a:effectLst>
                            <a:glow rad="53100">
                              <a:schemeClr val="accent6">
                                <a:satMod val="180000"/>
                                <a:alpha val="30000"/>
                              </a:schemeClr>
                            </a:glow>
                          </a:effectLst>
                          <a:latin typeface="Cambria Math"/>
                          <a:ea typeface="Times New Roman"/>
                          <a:cs typeface="Calibri"/>
                        </a:rPr>
                        <a:t>132,000</a:t>
                      </a:r>
                      <a:endParaRPr lang="en-US" sz="1800" b="1" cap="none" spc="50" dirty="0">
                        <a:ln w="12700" cmpd="sng">
                          <a:solidFill>
                            <a:srgbClr val="7030A0"/>
                          </a:solidFill>
                          <a:prstDash val="solid"/>
                        </a:ln>
                        <a:solidFill>
                          <a:schemeClr val="accent6">
                            <a:tint val="1000"/>
                          </a:schemeClr>
                        </a:solidFill>
                        <a:effectLst>
                          <a:glow rad="53100">
                            <a:schemeClr val="accent6">
                              <a:satMod val="180000"/>
                              <a:alpha val="30000"/>
                            </a:schemeClr>
                          </a:glo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53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cap="none" spc="50" dirty="0">
                          <a:ln w="12700" cmpd="sng">
                            <a:solidFill>
                              <a:srgbClr val="7030A0"/>
                            </a:solidFill>
                            <a:prstDash val="solid"/>
                          </a:ln>
                          <a:solidFill>
                            <a:schemeClr val="accent6">
                              <a:tint val="1000"/>
                            </a:schemeClr>
                          </a:solidFill>
                          <a:effectLst>
                            <a:glow rad="53100">
                              <a:schemeClr val="accent6">
                                <a:satMod val="180000"/>
                                <a:alpha val="30000"/>
                              </a:schemeClr>
                            </a:glow>
                          </a:effectLst>
                          <a:latin typeface="Calibri"/>
                          <a:ea typeface="Times New Roman"/>
                          <a:cs typeface="Calibri"/>
                        </a:rPr>
                        <a:t>Cleaner</a:t>
                      </a:r>
                      <a:endParaRPr lang="en-US" sz="1800" b="1" cap="none" spc="50" dirty="0">
                        <a:ln w="12700" cmpd="sng">
                          <a:solidFill>
                            <a:srgbClr val="7030A0"/>
                          </a:solidFill>
                          <a:prstDash val="solid"/>
                        </a:ln>
                        <a:solidFill>
                          <a:schemeClr val="accent6">
                            <a:tint val="1000"/>
                          </a:schemeClr>
                        </a:solidFill>
                        <a:effectLst>
                          <a:glow rad="53100">
                            <a:schemeClr val="accent6">
                              <a:satMod val="180000"/>
                              <a:alpha val="30000"/>
                            </a:schemeClr>
                          </a:glo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3600" b="1" cap="none" spc="50" dirty="0">
                          <a:ln w="12700" cmpd="sng">
                            <a:solidFill>
                              <a:srgbClr val="7030A0"/>
                            </a:solidFill>
                            <a:prstDash val="solid"/>
                          </a:ln>
                          <a:solidFill>
                            <a:schemeClr val="accent6">
                              <a:tint val="1000"/>
                            </a:schemeClr>
                          </a:solidFill>
                          <a:effectLst>
                            <a:glow rad="53100">
                              <a:schemeClr val="accent6">
                                <a:satMod val="180000"/>
                                <a:alpha val="30000"/>
                              </a:schemeClr>
                            </a:glow>
                          </a:effectLst>
                          <a:latin typeface="Cambria Math"/>
                          <a:ea typeface="Times New Roman"/>
                          <a:cs typeface="Calibri"/>
                        </a:rPr>
                        <a:t>1</a:t>
                      </a:r>
                      <a:endParaRPr lang="en-US" sz="1800" b="1" cap="none" spc="50" dirty="0">
                        <a:ln w="12700" cmpd="sng">
                          <a:solidFill>
                            <a:srgbClr val="7030A0"/>
                          </a:solidFill>
                          <a:prstDash val="solid"/>
                        </a:ln>
                        <a:solidFill>
                          <a:schemeClr val="accent6">
                            <a:tint val="1000"/>
                          </a:schemeClr>
                        </a:solidFill>
                        <a:effectLst>
                          <a:glow rad="53100">
                            <a:schemeClr val="accent6">
                              <a:satMod val="180000"/>
                              <a:alpha val="30000"/>
                            </a:schemeClr>
                          </a:glo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cap="none" spc="50" dirty="0">
                          <a:ln w="12700" cmpd="sng">
                            <a:solidFill>
                              <a:srgbClr val="7030A0"/>
                            </a:solidFill>
                            <a:prstDash val="solid"/>
                          </a:ln>
                          <a:solidFill>
                            <a:schemeClr val="accent6">
                              <a:tint val="1000"/>
                            </a:schemeClr>
                          </a:solidFill>
                          <a:effectLst>
                            <a:glow rad="53100">
                              <a:schemeClr val="accent6">
                                <a:satMod val="180000"/>
                                <a:alpha val="30000"/>
                              </a:schemeClr>
                            </a:glow>
                          </a:effectLst>
                          <a:latin typeface="Cambria Math"/>
                          <a:ea typeface="Times New Roman"/>
                          <a:cs typeface="Calibri"/>
                        </a:rPr>
                        <a:t>6,000</a:t>
                      </a:r>
                      <a:endParaRPr lang="en-US" sz="1800" b="1" cap="none" spc="50" dirty="0">
                        <a:ln w="12700" cmpd="sng">
                          <a:solidFill>
                            <a:srgbClr val="7030A0"/>
                          </a:solidFill>
                          <a:prstDash val="solid"/>
                        </a:ln>
                        <a:solidFill>
                          <a:schemeClr val="accent6">
                            <a:tint val="1000"/>
                          </a:schemeClr>
                        </a:solidFill>
                        <a:effectLst>
                          <a:glow rad="53100">
                            <a:schemeClr val="accent6">
                              <a:satMod val="180000"/>
                              <a:alpha val="30000"/>
                            </a:schemeClr>
                          </a:glo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cap="none" spc="50" dirty="0">
                          <a:ln w="12700" cmpd="sng">
                            <a:solidFill>
                              <a:srgbClr val="7030A0"/>
                            </a:solidFill>
                            <a:prstDash val="solid"/>
                          </a:ln>
                          <a:solidFill>
                            <a:schemeClr val="accent6">
                              <a:tint val="1000"/>
                            </a:schemeClr>
                          </a:solidFill>
                          <a:effectLst>
                            <a:glow rad="53100">
                              <a:schemeClr val="accent6">
                                <a:satMod val="180000"/>
                                <a:alpha val="30000"/>
                              </a:schemeClr>
                            </a:glow>
                          </a:effectLst>
                          <a:latin typeface="Cambria Math"/>
                          <a:ea typeface="Times New Roman"/>
                          <a:cs typeface="Calibri"/>
                        </a:rPr>
                        <a:t>72,000</a:t>
                      </a:r>
                      <a:endParaRPr lang="en-US" sz="1800" b="1" cap="none" spc="50" dirty="0">
                        <a:ln w="12700" cmpd="sng">
                          <a:solidFill>
                            <a:srgbClr val="7030A0"/>
                          </a:solidFill>
                          <a:prstDash val="solid"/>
                        </a:ln>
                        <a:solidFill>
                          <a:schemeClr val="accent6">
                            <a:tint val="1000"/>
                          </a:schemeClr>
                        </a:solidFill>
                        <a:effectLst>
                          <a:glow rad="53100">
                            <a:schemeClr val="accent6">
                              <a:satMod val="180000"/>
                              <a:alpha val="30000"/>
                            </a:schemeClr>
                          </a:glo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53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cap="none" spc="50" dirty="0">
                          <a:ln w="12700" cmpd="sng">
                            <a:solidFill>
                              <a:srgbClr val="7030A0"/>
                            </a:solidFill>
                            <a:prstDash val="solid"/>
                          </a:ln>
                          <a:solidFill>
                            <a:schemeClr val="accent6">
                              <a:tint val="1000"/>
                            </a:schemeClr>
                          </a:solidFill>
                          <a:effectLst>
                            <a:glow rad="53100">
                              <a:schemeClr val="accent6">
                                <a:satMod val="180000"/>
                                <a:alpha val="30000"/>
                              </a:schemeClr>
                            </a:glow>
                          </a:effectLst>
                          <a:latin typeface="Calibri"/>
                          <a:ea typeface="Times New Roman"/>
                          <a:cs typeface="Calibri"/>
                        </a:rPr>
                        <a:t>Total</a:t>
                      </a:r>
                      <a:endParaRPr lang="en-US" sz="1800" b="1" cap="none" spc="50" dirty="0">
                        <a:ln w="12700" cmpd="sng">
                          <a:solidFill>
                            <a:srgbClr val="7030A0"/>
                          </a:solidFill>
                          <a:prstDash val="solid"/>
                        </a:ln>
                        <a:solidFill>
                          <a:schemeClr val="accent6">
                            <a:tint val="1000"/>
                          </a:schemeClr>
                        </a:solidFill>
                        <a:effectLst>
                          <a:glow rad="53100">
                            <a:schemeClr val="accent6">
                              <a:satMod val="180000"/>
                              <a:alpha val="30000"/>
                            </a:schemeClr>
                          </a:glo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3600" b="1" cap="none" spc="50" dirty="0">
                          <a:ln w="12700" cmpd="sng">
                            <a:solidFill>
                              <a:srgbClr val="7030A0"/>
                            </a:solidFill>
                            <a:prstDash val="solid"/>
                          </a:ln>
                          <a:solidFill>
                            <a:schemeClr val="accent6">
                              <a:tint val="1000"/>
                            </a:schemeClr>
                          </a:solidFill>
                          <a:effectLst>
                            <a:glow rad="53100">
                              <a:schemeClr val="accent6">
                                <a:satMod val="180000"/>
                                <a:alpha val="30000"/>
                              </a:schemeClr>
                            </a:glow>
                          </a:effectLst>
                          <a:latin typeface="Cambria Math"/>
                          <a:ea typeface="Times New Roman"/>
                          <a:cs typeface="Calibri"/>
                        </a:rPr>
                        <a:t>9</a:t>
                      </a:r>
                      <a:endParaRPr lang="en-US" sz="1800" b="1" cap="none" spc="50" dirty="0">
                        <a:ln w="12700" cmpd="sng">
                          <a:solidFill>
                            <a:srgbClr val="7030A0"/>
                          </a:solidFill>
                          <a:prstDash val="solid"/>
                        </a:ln>
                        <a:solidFill>
                          <a:schemeClr val="accent6">
                            <a:tint val="1000"/>
                          </a:schemeClr>
                        </a:solidFill>
                        <a:effectLst>
                          <a:glow rad="53100">
                            <a:schemeClr val="accent6">
                              <a:satMod val="180000"/>
                              <a:alpha val="30000"/>
                            </a:schemeClr>
                          </a:glo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cap="none" spc="50" dirty="0">
                          <a:ln w="12700" cmpd="sng">
                            <a:solidFill>
                              <a:srgbClr val="7030A0"/>
                            </a:solidFill>
                            <a:prstDash val="solid"/>
                          </a:ln>
                          <a:solidFill>
                            <a:schemeClr val="accent6">
                              <a:tint val="1000"/>
                            </a:schemeClr>
                          </a:solidFill>
                          <a:effectLst>
                            <a:glow rad="53100">
                              <a:schemeClr val="accent6">
                                <a:satMod val="180000"/>
                                <a:alpha val="30000"/>
                              </a:schemeClr>
                            </a:glow>
                          </a:effectLst>
                          <a:latin typeface="Cambria Math"/>
                          <a:ea typeface="Times New Roman"/>
                          <a:cs typeface="Calibri"/>
                        </a:rPr>
                        <a:t>45,500</a:t>
                      </a:r>
                      <a:endParaRPr lang="en-US" sz="1800" b="1" cap="none" spc="50" dirty="0">
                        <a:ln w="12700" cmpd="sng">
                          <a:solidFill>
                            <a:srgbClr val="7030A0"/>
                          </a:solidFill>
                          <a:prstDash val="solid"/>
                        </a:ln>
                        <a:solidFill>
                          <a:schemeClr val="accent6">
                            <a:tint val="1000"/>
                          </a:schemeClr>
                        </a:solidFill>
                        <a:effectLst>
                          <a:glow rad="53100">
                            <a:schemeClr val="accent6">
                              <a:satMod val="180000"/>
                              <a:alpha val="30000"/>
                            </a:schemeClr>
                          </a:glo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cap="none" spc="50" dirty="0">
                          <a:ln w="12700" cmpd="sng">
                            <a:solidFill>
                              <a:srgbClr val="7030A0"/>
                            </a:solidFill>
                            <a:prstDash val="solid"/>
                          </a:ln>
                          <a:solidFill>
                            <a:schemeClr val="accent6">
                              <a:tint val="1000"/>
                            </a:schemeClr>
                          </a:solidFill>
                          <a:effectLst>
                            <a:glow rad="53100">
                              <a:schemeClr val="accent6">
                                <a:satMod val="180000"/>
                                <a:alpha val="30000"/>
                              </a:schemeClr>
                            </a:glow>
                          </a:effectLst>
                          <a:latin typeface="Cambria Math"/>
                          <a:ea typeface="Times New Roman"/>
                          <a:cs typeface="Calibri"/>
                        </a:rPr>
                        <a:t>546,000</a:t>
                      </a:r>
                      <a:endParaRPr lang="en-US" sz="1800" b="1" cap="none" spc="50" dirty="0">
                        <a:ln w="12700" cmpd="sng">
                          <a:solidFill>
                            <a:srgbClr val="7030A0"/>
                          </a:solidFill>
                          <a:prstDash val="solid"/>
                        </a:ln>
                        <a:solidFill>
                          <a:schemeClr val="accent6">
                            <a:tint val="1000"/>
                          </a:schemeClr>
                        </a:solidFill>
                        <a:effectLst>
                          <a:glow rad="53100">
                            <a:schemeClr val="accent6">
                              <a:satMod val="180000"/>
                              <a:alpha val="30000"/>
                            </a:schemeClr>
                          </a:glo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558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24807"/>
            <a:ext cx="9144000" cy="1803991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1736"/>
            <a:ext cx="9144000" cy="144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spc="50" dirty="0" smtClean="0">
                <a:ln w="12700" cmpd="sng">
                  <a:solidFill>
                    <a:srgbClr val="92D050"/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nstantia" pitchFamily="18" charset="0"/>
              </a:rPr>
              <a:t>Farm Equipment's</a:t>
            </a:r>
            <a:endParaRPr lang="en-US" b="1" spc="50" dirty="0">
              <a:ln w="12700" cmpd="sng">
                <a:solidFill>
                  <a:srgbClr val="92D050"/>
                </a:solidFill>
                <a:prstDash val="solid"/>
              </a:ln>
              <a:solidFill>
                <a:schemeClr val="accent5">
                  <a:lumMod val="20000"/>
                  <a:lumOff val="8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onstantia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588905"/>
              </p:ext>
            </p:extLst>
          </p:nvPr>
        </p:nvGraphicFramePr>
        <p:xfrm>
          <a:off x="0" y="1447804"/>
          <a:ext cx="9144000" cy="5468112"/>
        </p:xfrm>
        <a:graphic>
          <a:graphicData uri="http://schemas.openxmlformats.org/drawingml/2006/table">
            <a:tbl>
              <a:tblPr/>
              <a:tblGrid>
                <a:gridCol w="7090023"/>
                <a:gridCol w="2053977"/>
              </a:tblGrid>
              <a:tr h="6095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Description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924" marR="619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Amount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924" marR="619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</a:tr>
              <a:tr h="41660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9BBB59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Main Feed Line System </a:t>
                      </a:r>
                      <a:endParaRPr lang="en-US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924" marR="619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9BBB59"/>
                          </a:solidFill>
                          <a:effectLst/>
                          <a:latin typeface="Cambria Math"/>
                          <a:ea typeface="Times New Roman"/>
                          <a:cs typeface="Calibri"/>
                        </a:rPr>
                        <a:t>85,000</a:t>
                      </a:r>
                      <a:endParaRPr lang="en-US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924" marR="619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660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9BBB59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Feed Pan System </a:t>
                      </a:r>
                      <a:endParaRPr lang="en-US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924" marR="619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9BBB59"/>
                          </a:solidFill>
                          <a:effectLst/>
                          <a:latin typeface="Cambria Math"/>
                          <a:ea typeface="Times New Roman"/>
                          <a:cs typeface="Calibri"/>
                        </a:rPr>
                        <a:t>524,170</a:t>
                      </a:r>
                      <a:endParaRPr lang="en-US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924" marR="619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660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9BBB59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Nipple Drinking System </a:t>
                      </a:r>
                      <a:endParaRPr lang="en-US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924" marR="619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9BBB59"/>
                          </a:solidFill>
                          <a:effectLst/>
                          <a:latin typeface="Cambria Math"/>
                          <a:ea typeface="Times New Roman"/>
                          <a:cs typeface="Calibri"/>
                        </a:rPr>
                        <a:t>337,470</a:t>
                      </a:r>
                      <a:endParaRPr lang="en-US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924" marR="619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660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9BBB59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Ventilation System (Cone Fans) </a:t>
                      </a:r>
                      <a:endParaRPr lang="en-US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924" marR="619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9BBB59"/>
                          </a:solidFill>
                          <a:effectLst/>
                          <a:latin typeface="Cambria Math"/>
                          <a:ea typeface="Times New Roman"/>
                          <a:cs typeface="Calibri"/>
                        </a:rPr>
                        <a:t>308,700</a:t>
                      </a:r>
                      <a:endParaRPr lang="en-US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924" marR="619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660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9BBB59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Minimum Ventilation Fan </a:t>
                      </a:r>
                      <a:endParaRPr lang="en-US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924" marR="619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9BBB59"/>
                          </a:solidFill>
                          <a:effectLst/>
                          <a:latin typeface="Cambria Math"/>
                          <a:ea typeface="Times New Roman"/>
                          <a:cs typeface="Calibri"/>
                        </a:rPr>
                        <a:t>60,782</a:t>
                      </a:r>
                      <a:endParaRPr lang="en-US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924" marR="619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660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9BBB59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Pad Cooling System </a:t>
                      </a:r>
                      <a:endParaRPr lang="en-US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924" marR="619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9BBB59"/>
                          </a:solidFill>
                          <a:effectLst/>
                          <a:latin typeface="Cambria Math"/>
                          <a:ea typeface="Times New Roman"/>
                          <a:cs typeface="Calibri"/>
                        </a:rPr>
                        <a:t>142,296</a:t>
                      </a:r>
                      <a:endParaRPr lang="en-US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924" marR="619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660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9BBB59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Minimum Ventilation </a:t>
                      </a:r>
                      <a:r>
                        <a:rPr lang="en-US" sz="2400" b="1" dirty="0" smtClean="0">
                          <a:solidFill>
                            <a:srgbClr val="9BBB59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System</a:t>
                      </a:r>
                      <a:endParaRPr lang="en-US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924" marR="619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9BBB59"/>
                          </a:solidFill>
                          <a:effectLst/>
                          <a:latin typeface="Cambria Math"/>
                          <a:ea typeface="Times New Roman"/>
                          <a:cs typeface="Calibri"/>
                        </a:rPr>
                        <a:t>185,304</a:t>
                      </a:r>
                      <a:endParaRPr lang="en-US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924" marR="619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660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9BBB59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Motor for Air Intel </a:t>
                      </a:r>
                      <a:endParaRPr lang="en-US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924" marR="619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9BBB59"/>
                          </a:solidFill>
                          <a:effectLst/>
                          <a:latin typeface="Cambria Math"/>
                          <a:ea typeface="Times New Roman"/>
                          <a:cs typeface="Calibri"/>
                        </a:rPr>
                        <a:t>26,000</a:t>
                      </a:r>
                      <a:endParaRPr lang="en-US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924" marR="619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660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9BBB59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Controlling Equipment’s </a:t>
                      </a:r>
                      <a:endParaRPr lang="en-US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924" marR="619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9BBB59"/>
                          </a:solidFill>
                          <a:effectLst/>
                          <a:latin typeface="Cambria Math"/>
                          <a:ea typeface="Times New Roman"/>
                          <a:cs typeface="Calibri"/>
                        </a:rPr>
                        <a:t>45,000</a:t>
                      </a:r>
                      <a:endParaRPr lang="en-US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924" marR="619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660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9BBB59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Heating System </a:t>
                      </a:r>
                      <a:endParaRPr lang="en-US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924" marR="619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9BBB59"/>
                          </a:solidFill>
                          <a:effectLst/>
                          <a:latin typeface="Cambria Math"/>
                          <a:ea typeface="Times New Roman"/>
                          <a:cs typeface="Calibri"/>
                        </a:rPr>
                        <a:t>250,000</a:t>
                      </a:r>
                      <a:endParaRPr lang="en-US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924" marR="619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60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Total Cost of Machinery 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924" marR="61924" marT="0" marB="0" anchor="ctr">
                    <a:lnL>
                      <a:noFill/>
                    </a:lnL>
                    <a:lnR>
                      <a:noFill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Times New Roman"/>
                          <a:cs typeface="Calibri"/>
                        </a:rPr>
                        <a:t>1,964,722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924" marR="61924" marT="0" marB="0" anchor="ctr">
                    <a:lnL>
                      <a:noFill/>
                    </a:lnL>
                    <a:lnR>
                      <a:noFill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6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dministrator\Desktop\labor-day-ppt-templat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0" y="0"/>
            <a:ext cx="91440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smtClean="0">
                <a:ln w="10541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onstantia" pitchFamily="18" charset="0"/>
              </a:rPr>
              <a:t>Land &amp; Building</a:t>
            </a:r>
            <a:endParaRPr lang="en-US" b="1" dirty="0">
              <a:ln w="10541" cmpd="sng">
                <a:solidFill>
                  <a:schemeClr val="bg1"/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Constantia" pitchFamily="18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1447800"/>
            <a:ext cx="82296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Land should be </a:t>
            </a:r>
          </a:p>
          <a:p>
            <a:pPr marL="0" indent="0">
              <a:buNone/>
            </a:pPr>
            <a:r>
              <a:rPr lang="en-US" sz="3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      - Purchased</a:t>
            </a:r>
          </a:p>
          <a:p>
            <a:pPr marL="0" indent="0">
              <a:buNone/>
            </a:pPr>
            <a:r>
              <a:rPr lang="en-US" sz="3600" b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    - Along Road side around the city</a:t>
            </a:r>
          </a:p>
          <a:p>
            <a:pPr marL="0" indent="0">
              <a:buNone/>
            </a:pPr>
            <a:r>
              <a:rPr lang="en-US" sz="3600" b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    - Isolated place</a:t>
            </a:r>
          </a:p>
          <a:p>
            <a:pPr marL="0" indent="0">
              <a:buNone/>
            </a:pPr>
            <a:r>
              <a:rPr lang="en-US" sz="3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     </a:t>
            </a:r>
            <a:r>
              <a:rPr lang="en-US" sz="3600" b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- </a:t>
            </a:r>
            <a:r>
              <a:rPr lang="en-US" sz="3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Transportation handled easily</a:t>
            </a:r>
          </a:p>
          <a:p>
            <a:pPr marL="0" indent="0">
              <a:buNone/>
            </a:pPr>
            <a:r>
              <a:rPr lang="en-US" sz="3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     </a:t>
            </a:r>
            <a:r>
              <a:rPr lang="en-US" sz="3600" b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- </a:t>
            </a:r>
            <a:r>
              <a:rPr lang="en-US" sz="3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Availability of Electric connection</a:t>
            </a:r>
          </a:p>
          <a:p>
            <a:pPr marL="0" indent="0">
              <a:buNone/>
            </a:pPr>
            <a:r>
              <a:rPr lang="en-US" sz="3600" b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    - </a:t>
            </a:r>
            <a:r>
              <a:rPr lang="en-US" sz="3600" b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Availability </a:t>
            </a:r>
            <a:r>
              <a:rPr lang="en-US" sz="3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of Quality drink water</a:t>
            </a:r>
            <a:endParaRPr lang="en-US" sz="3600" b="1" dirty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70919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dministrator\Desktop\labor-day-ppt-templat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0" y="0"/>
            <a:ext cx="91440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smtClean="0">
                <a:ln w="10541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onstantia" pitchFamily="18" charset="0"/>
              </a:rPr>
              <a:t>Land &amp; Building</a:t>
            </a:r>
            <a:endParaRPr lang="en-US" b="1" dirty="0">
              <a:ln w="10541" cmpd="sng">
                <a:solidFill>
                  <a:schemeClr val="bg1"/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Constantia" pitchFamily="18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1447800"/>
            <a:ext cx="82296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3600" b="1" dirty="0" smtClean="0">
              <a:ln w="1905">
                <a:solidFill>
                  <a:schemeClr val="bg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 algn="ctr">
              <a:buNone/>
            </a:pPr>
            <a:r>
              <a:rPr lang="en-US" sz="3600" b="1" dirty="0" smtClean="0">
                <a:ln w="1905">
                  <a:solidFill>
                    <a:schemeClr val="bg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Land </a:t>
            </a:r>
            <a:r>
              <a:rPr lang="en-US" sz="3600" b="1" dirty="0">
                <a:ln w="1905">
                  <a:solidFill>
                    <a:schemeClr val="bg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requirement for Control shed </a:t>
            </a:r>
            <a:r>
              <a:rPr lang="en-US" sz="3600" b="1" dirty="0" smtClean="0">
                <a:ln w="1905">
                  <a:solidFill>
                    <a:schemeClr val="bg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is:</a:t>
            </a:r>
          </a:p>
          <a:p>
            <a:pPr marL="0" indent="0">
              <a:buNone/>
            </a:pPr>
            <a:endParaRPr lang="en-US" sz="3600" b="1" dirty="0" smtClean="0">
              <a:ln w="10541" cmpd="sng">
                <a:solidFill>
                  <a:schemeClr val="accent2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 marL="0" indent="0">
              <a:buNone/>
            </a:pPr>
            <a:endParaRPr lang="en-US" sz="3600" b="1" dirty="0" smtClean="0">
              <a:ln w="10541" cmpd="sng">
                <a:solidFill>
                  <a:schemeClr val="accent2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 marL="0" indent="0">
              <a:buNone/>
            </a:pPr>
            <a:r>
              <a:rPr lang="en-US" sz="3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      </a:t>
            </a:r>
          </a:p>
          <a:p>
            <a:pPr marL="0" indent="0">
              <a:buNone/>
            </a:pPr>
            <a:endParaRPr lang="en-US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 algn="ctr">
              <a:buNone/>
            </a:pPr>
            <a:r>
              <a:rPr lang="en-US" sz="3900" b="1" dirty="0" smtClean="0">
                <a:ln w="1905">
                  <a:solidFill>
                    <a:schemeClr val="bg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Total </a:t>
            </a:r>
            <a:r>
              <a:rPr lang="en-US" sz="3900" b="1" dirty="0">
                <a:ln w="1905">
                  <a:solidFill>
                    <a:schemeClr val="bg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Building and infrastructure cost for Control shed </a:t>
            </a:r>
            <a:endParaRPr lang="en-US" sz="3900" b="1" dirty="0" smtClean="0">
              <a:ln w="1905">
                <a:solidFill>
                  <a:schemeClr val="bg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en-US" sz="3600" b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   </a:t>
            </a:r>
            <a:endParaRPr lang="en-US" sz="3600" b="1" dirty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5667471"/>
              </p:ext>
            </p:extLst>
          </p:nvPr>
        </p:nvGraphicFramePr>
        <p:xfrm>
          <a:off x="457199" y="2784315"/>
          <a:ext cx="8382001" cy="1261872"/>
        </p:xfrm>
        <a:graphic>
          <a:graphicData uri="http://schemas.openxmlformats.org/drawingml/2006/table">
            <a:tbl>
              <a:tblPr/>
              <a:tblGrid>
                <a:gridCol w="2389935"/>
                <a:gridCol w="2985070"/>
                <a:gridCol w="3006996"/>
              </a:tblGrid>
              <a:tr h="679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cap="none" spc="50" dirty="0">
                          <a:ln w="12700" cmpd="sng">
                            <a:solidFill>
                              <a:schemeClr val="accent6">
                                <a:satMod val="120000"/>
                                <a:shade val="80000"/>
                              </a:schemeClr>
                            </a:solidFill>
                            <a:prstDash val="solid"/>
                          </a:ln>
                          <a:solidFill>
                            <a:schemeClr val="accent6">
                              <a:tint val="1000"/>
                            </a:schemeClr>
                          </a:solidFill>
                          <a:effectLst>
                            <a:glow rad="53100">
                              <a:schemeClr val="accent6">
                                <a:satMod val="180000"/>
                                <a:alpha val="30000"/>
                              </a:schemeClr>
                            </a:glow>
                          </a:effectLst>
                          <a:latin typeface="Calibri"/>
                          <a:ea typeface="Times New Roman"/>
                          <a:cs typeface="Calibri"/>
                        </a:rPr>
                        <a:t>Land</a:t>
                      </a:r>
                      <a:endParaRPr lang="en-US" sz="1800" b="1" cap="none" spc="50" dirty="0">
                        <a:ln w="12700" cmpd="sng">
                          <a:solidFill>
                            <a:schemeClr val="accent6">
                              <a:satMod val="120000"/>
                              <a:shade val="80000"/>
                            </a:schemeClr>
                          </a:solidFill>
                          <a:prstDash val="solid"/>
                        </a:ln>
                        <a:solidFill>
                          <a:schemeClr val="accent6">
                            <a:tint val="1000"/>
                          </a:schemeClr>
                        </a:solidFill>
                        <a:effectLst>
                          <a:glow rad="53100">
                            <a:schemeClr val="accent6">
                              <a:satMod val="180000"/>
                              <a:alpha val="30000"/>
                            </a:schemeClr>
                          </a:glo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cap="none" spc="50" dirty="0">
                          <a:ln w="12700" cmpd="sng">
                            <a:solidFill>
                              <a:schemeClr val="accent6">
                                <a:satMod val="120000"/>
                                <a:shade val="80000"/>
                              </a:schemeClr>
                            </a:solidFill>
                            <a:prstDash val="solid"/>
                          </a:ln>
                          <a:solidFill>
                            <a:schemeClr val="accent6">
                              <a:tint val="1000"/>
                            </a:schemeClr>
                          </a:solidFill>
                          <a:effectLst>
                            <a:glow rad="53100">
                              <a:schemeClr val="accent6">
                                <a:satMod val="180000"/>
                                <a:alpha val="30000"/>
                              </a:schemeClr>
                            </a:glow>
                          </a:effectLst>
                          <a:latin typeface="Calibri"/>
                          <a:ea typeface="Times New Roman"/>
                          <a:cs typeface="Calibri"/>
                        </a:rPr>
                        <a:t>Per Acre Cost</a:t>
                      </a:r>
                      <a:endParaRPr lang="en-US" sz="1800" b="1" cap="none" spc="50" dirty="0">
                        <a:ln w="12700" cmpd="sng">
                          <a:solidFill>
                            <a:schemeClr val="accent6">
                              <a:satMod val="120000"/>
                              <a:shade val="80000"/>
                            </a:schemeClr>
                          </a:solidFill>
                          <a:prstDash val="solid"/>
                        </a:ln>
                        <a:solidFill>
                          <a:schemeClr val="accent6">
                            <a:tint val="1000"/>
                          </a:schemeClr>
                        </a:solidFill>
                        <a:effectLst>
                          <a:glow rad="53100">
                            <a:schemeClr val="accent6">
                              <a:satMod val="180000"/>
                              <a:alpha val="30000"/>
                            </a:schemeClr>
                          </a:glo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cap="none" spc="50" dirty="0">
                          <a:ln w="12700" cmpd="sng">
                            <a:solidFill>
                              <a:schemeClr val="accent6">
                                <a:satMod val="120000"/>
                                <a:shade val="80000"/>
                              </a:schemeClr>
                            </a:solidFill>
                            <a:prstDash val="solid"/>
                          </a:ln>
                          <a:solidFill>
                            <a:schemeClr val="accent6">
                              <a:tint val="1000"/>
                            </a:schemeClr>
                          </a:solidFill>
                          <a:effectLst>
                            <a:glow rad="53100">
                              <a:schemeClr val="accent6">
                                <a:satMod val="180000"/>
                                <a:alpha val="30000"/>
                              </a:schemeClr>
                            </a:glow>
                          </a:effectLst>
                          <a:latin typeface="Calibri"/>
                          <a:ea typeface="Times New Roman"/>
                          <a:cs typeface="Calibri"/>
                        </a:rPr>
                        <a:t>Total Cost Rs.</a:t>
                      </a:r>
                      <a:endParaRPr lang="en-US" sz="1800" b="1" cap="none" spc="50" dirty="0">
                        <a:ln w="12700" cmpd="sng">
                          <a:solidFill>
                            <a:schemeClr val="accent6">
                              <a:satMod val="120000"/>
                              <a:shade val="80000"/>
                            </a:schemeClr>
                          </a:solidFill>
                          <a:prstDash val="solid"/>
                        </a:ln>
                        <a:solidFill>
                          <a:schemeClr val="accent6">
                            <a:tint val="1000"/>
                          </a:schemeClr>
                        </a:solidFill>
                        <a:effectLst>
                          <a:glow rad="53100">
                            <a:schemeClr val="accent6">
                              <a:satMod val="180000"/>
                              <a:alpha val="30000"/>
                            </a:schemeClr>
                          </a:glo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</a:tr>
              <a:tr h="692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cap="none" spc="50" dirty="0">
                          <a:ln w="12700" cmpd="sng">
                            <a:solidFill>
                              <a:schemeClr val="accent6">
                                <a:satMod val="120000"/>
                                <a:shade val="80000"/>
                              </a:schemeClr>
                            </a:solidFill>
                            <a:prstDash val="solid"/>
                          </a:ln>
                          <a:solidFill>
                            <a:schemeClr val="accent6">
                              <a:tint val="1000"/>
                            </a:schemeClr>
                          </a:solidFill>
                          <a:effectLst>
                            <a:glow rad="53100">
                              <a:schemeClr val="accent6">
                                <a:satMod val="180000"/>
                                <a:alpha val="30000"/>
                              </a:schemeClr>
                            </a:glow>
                          </a:effectLst>
                          <a:latin typeface="Calibri"/>
                          <a:ea typeface="Times New Roman"/>
                          <a:cs typeface="Calibri"/>
                        </a:rPr>
                        <a:t>1.5 Acre</a:t>
                      </a:r>
                      <a:endParaRPr lang="en-US" sz="1800" b="1" cap="none" spc="50" dirty="0">
                        <a:ln w="12700" cmpd="sng">
                          <a:solidFill>
                            <a:schemeClr val="accent6">
                              <a:satMod val="120000"/>
                              <a:shade val="80000"/>
                            </a:schemeClr>
                          </a:solidFill>
                          <a:prstDash val="solid"/>
                        </a:ln>
                        <a:solidFill>
                          <a:schemeClr val="accent6">
                            <a:tint val="1000"/>
                          </a:schemeClr>
                        </a:solidFill>
                        <a:effectLst>
                          <a:glow rad="53100">
                            <a:schemeClr val="accent6">
                              <a:satMod val="180000"/>
                              <a:alpha val="30000"/>
                            </a:schemeClr>
                          </a:glo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cap="none" spc="50" dirty="0">
                          <a:ln w="12700" cmpd="sng">
                            <a:solidFill>
                              <a:schemeClr val="accent6">
                                <a:satMod val="120000"/>
                                <a:shade val="80000"/>
                              </a:schemeClr>
                            </a:solidFill>
                            <a:prstDash val="solid"/>
                          </a:ln>
                          <a:solidFill>
                            <a:schemeClr val="accent6">
                              <a:tint val="1000"/>
                            </a:schemeClr>
                          </a:solidFill>
                          <a:effectLst>
                            <a:glow rad="53100">
                              <a:schemeClr val="accent6">
                                <a:satMod val="180000"/>
                                <a:alpha val="30000"/>
                              </a:schemeClr>
                            </a:glow>
                          </a:effectLst>
                          <a:latin typeface="Calibri"/>
                          <a:ea typeface="Times New Roman"/>
                          <a:cs typeface="Calibri"/>
                        </a:rPr>
                        <a:t>1,000,000</a:t>
                      </a:r>
                      <a:endParaRPr lang="en-US" sz="1800" b="1" cap="none" spc="50" dirty="0">
                        <a:ln w="12700" cmpd="sng">
                          <a:solidFill>
                            <a:schemeClr val="accent6">
                              <a:satMod val="120000"/>
                              <a:shade val="80000"/>
                            </a:schemeClr>
                          </a:solidFill>
                          <a:prstDash val="solid"/>
                        </a:ln>
                        <a:solidFill>
                          <a:schemeClr val="accent6">
                            <a:tint val="1000"/>
                          </a:schemeClr>
                        </a:solidFill>
                        <a:effectLst>
                          <a:glow rad="53100">
                            <a:schemeClr val="accent6">
                              <a:satMod val="180000"/>
                              <a:alpha val="30000"/>
                            </a:schemeClr>
                          </a:glo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cap="none" spc="50" dirty="0">
                          <a:ln w="12700" cmpd="sng">
                            <a:solidFill>
                              <a:schemeClr val="accent6">
                                <a:satMod val="120000"/>
                                <a:shade val="80000"/>
                              </a:schemeClr>
                            </a:solidFill>
                            <a:prstDash val="solid"/>
                          </a:ln>
                          <a:solidFill>
                            <a:schemeClr val="accent6">
                              <a:tint val="1000"/>
                            </a:schemeClr>
                          </a:solidFill>
                          <a:effectLst>
                            <a:glow rad="53100">
                              <a:schemeClr val="accent6">
                                <a:satMod val="180000"/>
                                <a:alpha val="30000"/>
                              </a:schemeClr>
                            </a:glow>
                          </a:effectLst>
                          <a:latin typeface="Calibri"/>
                          <a:ea typeface="Times New Roman"/>
                          <a:cs typeface="Calibri"/>
                        </a:rPr>
                        <a:t>1,500,000</a:t>
                      </a:r>
                      <a:endParaRPr lang="en-US" sz="1800" b="1" cap="none" spc="50" dirty="0">
                        <a:ln w="12700" cmpd="sng">
                          <a:solidFill>
                            <a:schemeClr val="accent6">
                              <a:satMod val="120000"/>
                              <a:shade val="80000"/>
                            </a:schemeClr>
                          </a:solidFill>
                          <a:prstDash val="solid"/>
                        </a:ln>
                        <a:solidFill>
                          <a:schemeClr val="accent6">
                            <a:tint val="1000"/>
                          </a:schemeClr>
                        </a:solidFill>
                        <a:effectLst>
                          <a:glow rad="53100">
                            <a:schemeClr val="accent6">
                              <a:satMod val="180000"/>
                              <a:alpha val="30000"/>
                            </a:schemeClr>
                          </a:glo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08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4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27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6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65" tmFilter="0, 0; 0.125,0.2665; 0.25,0.4; 0.375,0.465; 0.5,0.5;  0.625,0.535; 0.75,0.6; 0.875,0.7335; 1,1">
                                          <p:stCondLst>
                                            <p:cond delay="46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32" tmFilter="0, 0; 0.125,0.2665; 0.25,0.4; 0.375,0.465; 0.5,0.5;  0.625,0.535; 0.75,0.6; 0.875,0.7335; 1,1">
                                          <p:stCondLst>
                                            <p:cond delay="92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15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8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16" decel="50000">
                                          <p:stCondLst>
                                            <p:cond delay="47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8">
                                          <p:stCondLst>
                                            <p:cond delay="91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16" decel="50000">
                                          <p:stCondLst>
                                            <p:cond delay="93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8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16" decel="50000">
                                          <p:stCondLst>
                                            <p:cond delay="11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8">
                                          <p:stCondLst>
                                            <p:cond delay="126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16" decel="50000">
                                          <p:stCondLst>
                                            <p:cond delay="128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dministrator\Desktop\labor-day-ppt-templat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753817"/>
              </p:ext>
            </p:extLst>
          </p:nvPr>
        </p:nvGraphicFramePr>
        <p:xfrm>
          <a:off x="19492" y="-47886"/>
          <a:ext cx="9124507" cy="7133314"/>
        </p:xfrm>
        <a:graphic>
          <a:graphicData uri="http://schemas.openxmlformats.org/drawingml/2006/table">
            <a:tbl>
              <a:tblPr/>
              <a:tblGrid>
                <a:gridCol w="5263293"/>
                <a:gridCol w="1394327"/>
                <a:gridCol w="1072560"/>
                <a:gridCol w="1394327"/>
              </a:tblGrid>
              <a:tr h="6574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Description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23" marR="310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Area (sq.ft.)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23" marR="310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Cost (Rs. / sq.ft.)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23" marR="310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Total (Rs.)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23" marR="310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5346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cap="none" spc="0" dirty="0">
                          <a:ln w="10541" cmpd="sng">
                            <a:solidFill>
                              <a:srgbClr val="7D7D7D">
                                <a:tint val="100000"/>
                                <a:shade val="100000"/>
                                <a:satMod val="110000"/>
                              </a:srgb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  <a:gs pos="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50000">
                                <a:srgbClr val="FFFFFF">
                                  <a:shade val="20000"/>
                                  <a:satMod val="300000"/>
                                </a:srgbClr>
                              </a:gs>
                              <a:gs pos="7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10000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</a:gsLst>
                            <a:lin ang="5400000"/>
                          </a:gra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Shed Space (380ft X 61ft)</a:t>
                      </a:r>
                      <a:endParaRPr lang="en-US" sz="1400" b="1" cap="none" spc="0" dirty="0">
                        <a:ln w="10541" cmpd="sng">
                          <a:solidFill>
                            <a:srgbClr val="7D7D7D">
                              <a:tint val="100000"/>
                              <a:shade val="100000"/>
                              <a:satMod val="110000"/>
                            </a:srgb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rgbClr val="FFFFFF">
                                <a:tint val="40000"/>
                                <a:satMod val="250000"/>
                              </a:srgbClr>
                            </a:gs>
                            <a:gs pos="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50000">
                              <a:srgbClr val="FFFFFF">
                                <a:shade val="20000"/>
                                <a:satMod val="300000"/>
                              </a:srgbClr>
                            </a:gs>
                            <a:gs pos="7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100000">
                              <a:srgbClr val="FFFFFF">
                                <a:tint val="40000"/>
                                <a:satMod val="250000"/>
                              </a:srgbClr>
                            </a:gs>
                          </a:gsLst>
                          <a:lin ang="5400000"/>
                        </a:gra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23" marR="310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cap="none" spc="0" dirty="0">
                          <a:ln w="10541" cmpd="sng">
                            <a:solidFill>
                              <a:srgbClr val="7D7D7D">
                                <a:tint val="100000"/>
                                <a:shade val="100000"/>
                                <a:satMod val="110000"/>
                              </a:srgb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  <a:gs pos="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50000">
                                <a:srgbClr val="FFFFFF">
                                  <a:shade val="20000"/>
                                  <a:satMod val="300000"/>
                                </a:srgbClr>
                              </a:gs>
                              <a:gs pos="7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10000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</a:gsLst>
                            <a:lin ang="5400000"/>
                          </a:gradFill>
                          <a:effectLst/>
                          <a:latin typeface="Cambria Math"/>
                          <a:ea typeface="Times New Roman"/>
                          <a:cs typeface="Calibri"/>
                        </a:rPr>
                        <a:t>23,180</a:t>
                      </a:r>
                      <a:endParaRPr lang="en-US" sz="2000" b="1" cap="none" spc="0" dirty="0">
                        <a:ln w="10541" cmpd="sng">
                          <a:solidFill>
                            <a:srgbClr val="7D7D7D">
                              <a:tint val="100000"/>
                              <a:shade val="100000"/>
                              <a:satMod val="110000"/>
                            </a:srgb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rgbClr val="FFFFFF">
                                <a:tint val="40000"/>
                                <a:satMod val="250000"/>
                              </a:srgbClr>
                            </a:gs>
                            <a:gs pos="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50000">
                              <a:srgbClr val="FFFFFF">
                                <a:shade val="20000"/>
                                <a:satMod val="300000"/>
                              </a:srgbClr>
                            </a:gs>
                            <a:gs pos="7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100000">
                              <a:srgbClr val="FFFFFF">
                                <a:tint val="40000"/>
                                <a:satMod val="250000"/>
                              </a:srgbClr>
                            </a:gs>
                          </a:gsLst>
                          <a:lin ang="5400000"/>
                        </a:gra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23" marR="310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cap="none" spc="0" dirty="0">
                          <a:ln w="10541" cmpd="sng">
                            <a:solidFill>
                              <a:srgbClr val="7D7D7D">
                                <a:tint val="100000"/>
                                <a:shade val="100000"/>
                                <a:satMod val="110000"/>
                              </a:srgb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  <a:gs pos="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50000">
                                <a:srgbClr val="FFFFFF">
                                  <a:shade val="20000"/>
                                  <a:satMod val="300000"/>
                                </a:srgbClr>
                              </a:gs>
                              <a:gs pos="7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10000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</a:gsLst>
                            <a:lin ang="5400000"/>
                          </a:gradFill>
                          <a:effectLst/>
                          <a:latin typeface="Cambria Math"/>
                          <a:ea typeface="Times New Roman"/>
                          <a:cs typeface="Calibri"/>
                        </a:rPr>
                        <a:t>570</a:t>
                      </a:r>
                      <a:endParaRPr lang="en-US" sz="2000" b="1" cap="none" spc="0" dirty="0">
                        <a:ln w="10541" cmpd="sng">
                          <a:solidFill>
                            <a:srgbClr val="7D7D7D">
                              <a:tint val="100000"/>
                              <a:shade val="100000"/>
                              <a:satMod val="110000"/>
                            </a:srgb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rgbClr val="FFFFFF">
                                <a:tint val="40000"/>
                                <a:satMod val="250000"/>
                              </a:srgbClr>
                            </a:gs>
                            <a:gs pos="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50000">
                              <a:srgbClr val="FFFFFF">
                                <a:shade val="20000"/>
                                <a:satMod val="300000"/>
                              </a:srgbClr>
                            </a:gs>
                            <a:gs pos="7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100000">
                              <a:srgbClr val="FFFFFF">
                                <a:tint val="40000"/>
                                <a:satMod val="250000"/>
                              </a:srgbClr>
                            </a:gs>
                          </a:gsLst>
                          <a:lin ang="5400000"/>
                        </a:gra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23" marR="310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cap="none" spc="0" dirty="0">
                          <a:ln w="10541" cmpd="sng">
                            <a:solidFill>
                              <a:srgbClr val="7D7D7D">
                                <a:tint val="100000"/>
                                <a:shade val="100000"/>
                                <a:satMod val="110000"/>
                              </a:srgb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  <a:gs pos="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50000">
                                <a:srgbClr val="FFFFFF">
                                  <a:shade val="20000"/>
                                  <a:satMod val="300000"/>
                                </a:srgbClr>
                              </a:gs>
                              <a:gs pos="7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10000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</a:gsLst>
                            <a:lin ang="5400000"/>
                          </a:gradFill>
                          <a:effectLst/>
                          <a:latin typeface="Cambria Math"/>
                          <a:ea typeface="Times New Roman"/>
                          <a:cs typeface="Calibri"/>
                        </a:rPr>
                        <a:t>13,212,600</a:t>
                      </a:r>
                      <a:endParaRPr lang="en-US" sz="2000" b="1" cap="none" spc="0" dirty="0">
                        <a:ln w="10541" cmpd="sng">
                          <a:solidFill>
                            <a:srgbClr val="7D7D7D">
                              <a:tint val="100000"/>
                              <a:shade val="100000"/>
                              <a:satMod val="110000"/>
                            </a:srgb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rgbClr val="FFFFFF">
                                <a:tint val="40000"/>
                                <a:satMod val="250000"/>
                              </a:srgbClr>
                            </a:gs>
                            <a:gs pos="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50000">
                              <a:srgbClr val="FFFFFF">
                                <a:shade val="20000"/>
                                <a:satMod val="300000"/>
                              </a:srgbClr>
                            </a:gs>
                            <a:gs pos="7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100000">
                              <a:srgbClr val="FFFFFF">
                                <a:tint val="40000"/>
                                <a:satMod val="250000"/>
                              </a:srgbClr>
                            </a:gs>
                          </a:gsLst>
                          <a:lin ang="5400000"/>
                        </a:gra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23" marR="310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4659">
                <a:tc gridSpan="4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Building for Resident &amp; Office Purposes Ground Floor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23" marR="310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492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cap="none" spc="0" dirty="0">
                          <a:ln w="10541" cmpd="sng">
                            <a:solidFill>
                              <a:srgbClr val="7D7D7D">
                                <a:tint val="100000"/>
                                <a:shade val="100000"/>
                                <a:satMod val="110000"/>
                              </a:srgb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  <a:gs pos="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50000">
                                <a:srgbClr val="FFFFFF">
                                  <a:shade val="20000"/>
                                  <a:satMod val="300000"/>
                                </a:srgbClr>
                              </a:gs>
                              <a:gs pos="7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10000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</a:gsLst>
                            <a:lin ang="5400000"/>
                          </a:gra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Feed Store </a:t>
                      </a:r>
                      <a:endParaRPr lang="en-US" sz="2000" b="1" cap="none" spc="0" dirty="0">
                        <a:ln w="10541" cmpd="sng">
                          <a:solidFill>
                            <a:srgbClr val="7D7D7D">
                              <a:tint val="100000"/>
                              <a:shade val="100000"/>
                              <a:satMod val="110000"/>
                            </a:srgb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rgbClr val="FFFFFF">
                                <a:tint val="40000"/>
                                <a:satMod val="250000"/>
                              </a:srgbClr>
                            </a:gs>
                            <a:gs pos="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50000">
                              <a:srgbClr val="FFFFFF">
                                <a:shade val="20000"/>
                                <a:satMod val="300000"/>
                              </a:srgbClr>
                            </a:gs>
                            <a:gs pos="7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100000">
                              <a:srgbClr val="FFFFFF">
                                <a:tint val="40000"/>
                                <a:satMod val="250000"/>
                              </a:srgbClr>
                            </a:gs>
                          </a:gsLst>
                          <a:lin ang="5400000"/>
                        </a:gra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23" marR="310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cap="none" spc="0" dirty="0">
                          <a:ln w="10541" cmpd="sng">
                            <a:solidFill>
                              <a:srgbClr val="7D7D7D">
                                <a:tint val="100000"/>
                                <a:shade val="100000"/>
                                <a:satMod val="110000"/>
                              </a:srgb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  <a:gs pos="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50000">
                                <a:srgbClr val="FFFFFF">
                                  <a:shade val="20000"/>
                                  <a:satMod val="300000"/>
                                </a:srgbClr>
                              </a:gs>
                              <a:gs pos="7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10000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</a:gsLst>
                            <a:lin ang="5400000"/>
                          </a:gradFill>
                          <a:effectLst/>
                          <a:latin typeface="Cambria Math"/>
                          <a:ea typeface="Times New Roman"/>
                          <a:cs typeface="Calibri"/>
                        </a:rPr>
                        <a:t>500</a:t>
                      </a:r>
                      <a:endParaRPr lang="en-US" sz="2000" b="1" cap="none" spc="0" dirty="0">
                        <a:ln w="10541" cmpd="sng">
                          <a:solidFill>
                            <a:srgbClr val="7D7D7D">
                              <a:tint val="100000"/>
                              <a:shade val="100000"/>
                              <a:satMod val="110000"/>
                            </a:srgb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rgbClr val="FFFFFF">
                                <a:tint val="40000"/>
                                <a:satMod val="250000"/>
                              </a:srgbClr>
                            </a:gs>
                            <a:gs pos="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50000">
                              <a:srgbClr val="FFFFFF">
                                <a:shade val="20000"/>
                                <a:satMod val="300000"/>
                              </a:srgbClr>
                            </a:gs>
                            <a:gs pos="7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100000">
                              <a:srgbClr val="FFFFFF">
                                <a:tint val="40000"/>
                                <a:satMod val="250000"/>
                              </a:srgbClr>
                            </a:gs>
                          </a:gsLst>
                          <a:lin ang="5400000"/>
                        </a:gra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23" marR="310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cap="none" spc="0">
                          <a:ln w="10541" cmpd="sng">
                            <a:solidFill>
                              <a:srgbClr val="7D7D7D">
                                <a:tint val="100000"/>
                                <a:shade val="100000"/>
                                <a:satMod val="110000"/>
                              </a:srgb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  <a:gs pos="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50000">
                                <a:srgbClr val="FFFFFF">
                                  <a:shade val="20000"/>
                                  <a:satMod val="300000"/>
                                </a:srgbClr>
                              </a:gs>
                              <a:gs pos="7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10000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</a:gsLst>
                            <a:lin ang="5400000"/>
                          </a:gradFill>
                          <a:effectLst/>
                          <a:latin typeface="Cambria Math"/>
                          <a:ea typeface="Times New Roman"/>
                          <a:cs typeface="Calibri"/>
                        </a:rPr>
                        <a:t> </a:t>
                      </a:r>
                      <a:endParaRPr lang="en-US" sz="2600" b="1" cap="none" spc="0">
                        <a:ln w="10541" cmpd="sng">
                          <a:solidFill>
                            <a:srgbClr val="7D7D7D">
                              <a:tint val="100000"/>
                              <a:shade val="100000"/>
                              <a:satMod val="110000"/>
                            </a:srgb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rgbClr val="FFFFFF">
                                <a:tint val="40000"/>
                                <a:satMod val="250000"/>
                              </a:srgbClr>
                            </a:gs>
                            <a:gs pos="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50000">
                              <a:srgbClr val="FFFFFF">
                                <a:shade val="20000"/>
                                <a:satMod val="300000"/>
                              </a:srgbClr>
                            </a:gs>
                            <a:gs pos="7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100000">
                              <a:srgbClr val="FFFFFF">
                                <a:tint val="40000"/>
                                <a:satMod val="250000"/>
                              </a:srgbClr>
                            </a:gs>
                          </a:gsLst>
                          <a:lin ang="5400000"/>
                        </a:gra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23" marR="310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cap="none" spc="0">
                          <a:ln w="10541" cmpd="sng">
                            <a:solidFill>
                              <a:srgbClr val="7D7D7D">
                                <a:tint val="100000"/>
                                <a:shade val="100000"/>
                                <a:satMod val="110000"/>
                              </a:srgb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  <a:gs pos="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50000">
                                <a:srgbClr val="FFFFFF">
                                  <a:shade val="20000"/>
                                  <a:satMod val="300000"/>
                                </a:srgbClr>
                              </a:gs>
                              <a:gs pos="7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10000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</a:gsLst>
                            <a:lin ang="5400000"/>
                          </a:gradFill>
                          <a:effectLst/>
                          <a:latin typeface="Cambria Math"/>
                          <a:ea typeface="Times New Roman"/>
                          <a:cs typeface="Calibri"/>
                        </a:rPr>
                        <a:t> </a:t>
                      </a:r>
                      <a:endParaRPr lang="en-US" sz="2600" b="1" cap="none" spc="0">
                        <a:ln w="10541" cmpd="sng">
                          <a:solidFill>
                            <a:srgbClr val="7D7D7D">
                              <a:tint val="100000"/>
                              <a:shade val="100000"/>
                              <a:satMod val="110000"/>
                            </a:srgb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rgbClr val="FFFFFF">
                                <a:tint val="40000"/>
                                <a:satMod val="250000"/>
                              </a:srgbClr>
                            </a:gs>
                            <a:gs pos="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50000">
                              <a:srgbClr val="FFFFFF">
                                <a:shade val="20000"/>
                                <a:satMod val="300000"/>
                              </a:srgbClr>
                            </a:gs>
                            <a:gs pos="7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100000">
                              <a:srgbClr val="FFFFFF">
                                <a:tint val="40000"/>
                                <a:satMod val="250000"/>
                              </a:srgbClr>
                            </a:gs>
                          </a:gsLst>
                          <a:lin ang="5400000"/>
                        </a:gra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23" marR="310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65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cap="none" spc="0" dirty="0">
                          <a:ln w="10541" cmpd="sng">
                            <a:solidFill>
                              <a:srgbClr val="7D7D7D">
                                <a:tint val="100000"/>
                                <a:shade val="100000"/>
                                <a:satMod val="110000"/>
                              </a:srgb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  <a:gs pos="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50000">
                                <a:srgbClr val="FFFFFF">
                                  <a:shade val="20000"/>
                                  <a:satMod val="300000"/>
                                </a:srgbClr>
                              </a:gs>
                              <a:gs pos="7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10000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</a:gsLst>
                            <a:lin ang="5400000"/>
                          </a:gra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Toilet Block</a:t>
                      </a:r>
                      <a:endParaRPr lang="en-US" sz="2000" b="1" cap="none" spc="0" dirty="0">
                        <a:ln w="10541" cmpd="sng">
                          <a:solidFill>
                            <a:srgbClr val="7D7D7D">
                              <a:tint val="100000"/>
                              <a:shade val="100000"/>
                              <a:satMod val="110000"/>
                            </a:srgb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rgbClr val="FFFFFF">
                                <a:tint val="40000"/>
                                <a:satMod val="250000"/>
                              </a:srgbClr>
                            </a:gs>
                            <a:gs pos="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50000">
                              <a:srgbClr val="FFFFFF">
                                <a:shade val="20000"/>
                                <a:satMod val="300000"/>
                              </a:srgbClr>
                            </a:gs>
                            <a:gs pos="7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100000">
                              <a:srgbClr val="FFFFFF">
                                <a:tint val="40000"/>
                                <a:satMod val="250000"/>
                              </a:srgbClr>
                            </a:gs>
                          </a:gsLst>
                          <a:lin ang="5400000"/>
                        </a:gra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23" marR="310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cap="none" spc="0" dirty="0">
                          <a:ln w="10541" cmpd="sng">
                            <a:solidFill>
                              <a:srgbClr val="7D7D7D">
                                <a:tint val="100000"/>
                                <a:shade val="100000"/>
                                <a:satMod val="110000"/>
                              </a:srgb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  <a:gs pos="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50000">
                                <a:srgbClr val="FFFFFF">
                                  <a:shade val="20000"/>
                                  <a:satMod val="300000"/>
                                </a:srgbClr>
                              </a:gs>
                              <a:gs pos="7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10000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</a:gsLst>
                            <a:lin ang="5400000"/>
                          </a:gradFill>
                          <a:effectLst/>
                          <a:latin typeface="Cambria Math"/>
                          <a:ea typeface="Times New Roman"/>
                          <a:cs typeface="Calibri"/>
                        </a:rPr>
                        <a:t>100</a:t>
                      </a:r>
                      <a:endParaRPr lang="en-US" sz="2000" b="1" cap="none" spc="0" dirty="0">
                        <a:ln w="10541" cmpd="sng">
                          <a:solidFill>
                            <a:srgbClr val="7D7D7D">
                              <a:tint val="100000"/>
                              <a:shade val="100000"/>
                              <a:satMod val="110000"/>
                            </a:srgb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rgbClr val="FFFFFF">
                                <a:tint val="40000"/>
                                <a:satMod val="250000"/>
                              </a:srgbClr>
                            </a:gs>
                            <a:gs pos="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50000">
                              <a:srgbClr val="FFFFFF">
                                <a:shade val="20000"/>
                                <a:satMod val="300000"/>
                              </a:srgbClr>
                            </a:gs>
                            <a:gs pos="7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100000">
                              <a:srgbClr val="FFFFFF">
                                <a:tint val="40000"/>
                                <a:satMod val="250000"/>
                              </a:srgbClr>
                            </a:gs>
                          </a:gsLst>
                          <a:lin ang="5400000"/>
                        </a:gra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23" marR="310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cap="none" spc="0">
                          <a:ln w="10541" cmpd="sng">
                            <a:solidFill>
                              <a:srgbClr val="7D7D7D">
                                <a:tint val="100000"/>
                                <a:shade val="100000"/>
                                <a:satMod val="110000"/>
                              </a:srgb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  <a:gs pos="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50000">
                                <a:srgbClr val="FFFFFF">
                                  <a:shade val="20000"/>
                                  <a:satMod val="300000"/>
                                </a:srgbClr>
                              </a:gs>
                              <a:gs pos="7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10000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</a:gsLst>
                            <a:lin ang="5400000"/>
                          </a:gradFill>
                          <a:effectLst/>
                          <a:latin typeface="Cambria Math"/>
                          <a:ea typeface="Times New Roman"/>
                          <a:cs typeface="Calibri"/>
                        </a:rPr>
                        <a:t> </a:t>
                      </a:r>
                      <a:endParaRPr lang="en-US" sz="2600" b="1" cap="none" spc="0">
                        <a:ln w="10541" cmpd="sng">
                          <a:solidFill>
                            <a:srgbClr val="7D7D7D">
                              <a:tint val="100000"/>
                              <a:shade val="100000"/>
                              <a:satMod val="110000"/>
                            </a:srgb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rgbClr val="FFFFFF">
                                <a:tint val="40000"/>
                                <a:satMod val="250000"/>
                              </a:srgbClr>
                            </a:gs>
                            <a:gs pos="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50000">
                              <a:srgbClr val="FFFFFF">
                                <a:shade val="20000"/>
                                <a:satMod val="300000"/>
                              </a:srgbClr>
                            </a:gs>
                            <a:gs pos="7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100000">
                              <a:srgbClr val="FFFFFF">
                                <a:tint val="40000"/>
                                <a:satMod val="250000"/>
                              </a:srgbClr>
                            </a:gs>
                          </a:gsLst>
                          <a:lin ang="5400000"/>
                        </a:gra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23" marR="310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cap="none" spc="0">
                          <a:ln w="10541" cmpd="sng">
                            <a:solidFill>
                              <a:srgbClr val="7D7D7D">
                                <a:tint val="100000"/>
                                <a:shade val="100000"/>
                                <a:satMod val="110000"/>
                              </a:srgb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  <a:gs pos="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50000">
                                <a:srgbClr val="FFFFFF">
                                  <a:shade val="20000"/>
                                  <a:satMod val="300000"/>
                                </a:srgbClr>
                              </a:gs>
                              <a:gs pos="7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10000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</a:gsLst>
                            <a:lin ang="5400000"/>
                          </a:gradFill>
                          <a:effectLst/>
                          <a:latin typeface="Cambria Math"/>
                          <a:ea typeface="Times New Roman"/>
                          <a:cs typeface="Calibri"/>
                        </a:rPr>
                        <a:t> </a:t>
                      </a:r>
                      <a:endParaRPr lang="en-US" sz="2600" b="1" cap="none" spc="0">
                        <a:ln w="10541" cmpd="sng">
                          <a:solidFill>
                            <a:srgbClr val="7D7D7D">
                              <a:tint val="100000"/>
                              <a:shade val="100000"/>
                              <a:satMod val="110000"/>
                            </a:srgb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rgbClr val="FFFFFF">
                                <a:tint val="40000"/>
                                <a:satMod val="250000"/>
                              </a:srgbClr>
                            </a:gs>
                            <a:gs pos="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50000">
                              <a:srgbClr val="FFFFFF">
                                <a:shade val="20000"/>
                                <a:satMod val="300000"/>
                              </a:srgbClr>
                            </a:gs>
                            <a:gs pos="7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100000">
                              <a:srgbClr val="FFFFFF">
                                <a:tint val="40000"/>
                                <a:satMod val="250000"/>
                              </a:srgbClr>
                            </a:gs>
                          </a:gsLst>
                          <a:lin ang="5400000"/>
                        </a:gra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23" marR="310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37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cap="none" spc="0" dirty="0">
                          <a:ln w="10541" cmpd="sng">
                            <a:solidFill>
                              <a:srgbClr val="7D7D7D">
                                <a:tint val="100000"/>
                                <a:shade val="100000"/>
                                <a:satMod val="110000"/>
                              </a:srgb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  <a:gs pos="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50000">
                                <a:srgbClr val="FFFFFF">
                                  <a:shade val="20000"/>
                                  <a:satMod val="300000"/>
                                </a:srgbClr>
                              </a:gs>
                              <a:gs pos="7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10000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</a:gsLst>
                            <a:lin ang="5400000"/>
                          </a:gra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Admin Office</a:t>
                      </a:r>
                      <a:endParaRPr lang="en-US" sz="2000" b="1" cap="none" spc="0" dirty="0">
                        <a:ln w="10541" cmpd="sng">
                          <a:solidFill>
                            <a:srgbClr val="7D7D7D">
                              <a:tint val="100000"/>
                              <a:shade val="100000"/>
                              <a:satMod val="110000"/>
                            </a:srgb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rgbClr val="FFFFFF">
                                <a:tint val="40000"/>
                                <a:satMod val="250000"/>
                              </a:srgbClr>
                            </a:gs>
                            <a:gs pos="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50000">
                              <a:srgbClr val="FFFFFF">
                                <a:shade val="20000"/>
                                <a:satMod val="300000"/>
                              </a:srgbClr>
                            </a:gs>
                            <a:gs pos="7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100000">
                              <a:srgbClr val="FFFFFF">
                                <a:tint val="40000"/>
                                <a:satMod val="250000"/>
                              </a:srgbClr>
                            </a:gs>
                          </a:gsLst>
                          <a:lin ang="5400000"/>
                        </a:gra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23" marR="310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cap="none" spc="0" dirty="0">
                          <a:ln w="10541" cmpd="sng">
                            <a:solidFill>
                              <a:srgbClr val="7D7D7D">
                                <a:tint val="100000"/>
                                <a:shade val="100000"/>
                                <a:satMod val="110000"/>
                              </a:srgb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  <a:gs pos="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50000">
                                <a:srgbClr val="FFFFFF">
                                  <a:shade val="20000"/>
                                  <a:satMod val="300000"/>
                                </a:srgbClr>
                              </a:gs>
                              <a:gs pos="7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10000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</a:gsLst>
                            <a:lin ang="5400000"/>
                          </a:gradFill>
                          <a:effectLst/>
                          <a:latin typeface="Cambria Math"/>
                          <a:ea typeface="Times New Roman"/>
                          <a:cs typeface="Calibri"/>
                        </a:rPr>
                        <a:t>100</a:t>
                      </a:r>
                      <a:endParaRPr lang="en-US" sz="2000" b="1" cap="none" spc="0" dirty="0">
                        <a:ln w="10541" cmpd="sng">
                          <a:solidFill>
                            <a:srgbClr val="7D7D7D">
                              <a:tint val="100000"/>
                              <a:shade val="100000"/>
                              <a:satMod val="110000"/>
                            </a:srgb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rgbClr val="FFFFFF">
                                <a:tint val="40000"/>
                                <a:satMod val="250000"/>
                              </a:srgbClr>
                            </a:gs>
                            <a:gs pos="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50000">
                              <a:srgbClr val="FFFFFF">
                                <a:shade val="20000"/>
                                <a:satMod val="300000"/>
                              </a:srgbClr>
                            </a:gs>
                            <a:gs pos="7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100000">
                              <a:srgbClr val="FFFFFF">
                                <a:tint val="40000"/>
                                <a:satMod val="250000"/>
                              </a:srgbClr>
                            </a:gs>
                          </a:gsLst>
                          <a:lin ang="5400000"/>
                        </a:gra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23" marR="310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cap="none" spc="0">
                          <a:ln w="10541" cmpd="sng">
                            <a:solidFill>
                              <a:srgbClr val="7D7D7D">
                                <a:tint val="100000"/>
                                <a:shade val="100000"/>
                                <a:satMod val="110000"/>
                              </a:srgb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  <a:gs pos="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50000">
                                <a:srgbClr val="FFFFFF">
                                  <a:shade val="20000"/>
                                  <a:satMod val="300000"/>
                                </a:srgbClr>
                              </a:gs>
                              <a:gs pos="7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10000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</a:gsLst>
                            <a:lin ang="5400000"/>
                          </a:gradFill>
                          <a:effectLst/>
                          <a:latin typeface="Cambria Math"/>
                          <a:ea typeface="Times New Roman"/>
                          <a:cs typeface="Calibri"/>
                        </a:rPr>
                        <a:t> </a:t>
                      </a:r>
                      <a:endParaRPr lang="en-US" sz="2600" b="1" cap="none" spc="0">
                        <a:ln w="10541" cmpd="sng">
                          <a:solidFill>
                            <a:srgbClr val="7D7D7D">
                              <a:tint val="100000"/>
                              <a:shade val="100000"/>
                              <a:satMod val="110000"/>
                            </a:srgb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rgbClr val="FFFFFF">
                                <a:tint val="40000"/>
                                <a:satMod val="250000"/>
                              </a:srgbClr>
                            </a:gs>
                            <a:gs pos="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50000">
                              <a:srgbClr val="FFFFFF">
                                <a:shade val="20000"/>
                                <a:satMod val="300000"/>
                              </a:srgbClr>
                            </a:gs>
                            <a:gs pos="7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100000">
                              <a:srgbClr val="FFFFFF">
                                <a:tint val="40000"/>
                                <a:satMod val="250000"/>
                              </a:srgbClr>
                            </a:gs>
                          </a:gsLst>
                          <a:lin ang="5400000"/>
                        </a:gra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23" marR="310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cap="none" spc="0">
                          <a:ln w="10541" cmpd="sng">
                            <a:solidFill>
                              <a:srgbClr val="7D7D7D">
                                <a:tint val="100000"/>
                                <a:shade val="100000"/>
                                <a:satMod val="110000"/>
                              </a:srgb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  <a:gs pos="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50000">
                                <a:srgbClr val="FFFFFF">
                                  <a:shade val="20000"/>
                                  <a:satMod val="300000"/>
                                </a:srgbClr>
                              </a:gs>
                              <a:gs pos="7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10000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</a:gsLst>
                            <a:lin ang="5400000"/>
                          </a:gradFill>
                          <a:effectLst/>
                          <a:latin typeface="Cambria Math"/>
                          <a:ea typeface="Times New Roman"/>
                          <a:cs typeface="Calibri"/>
                        </a:rPr>
                        <a:t> </a:t>
                      </a:r>
                      <a:endParaRPr lang="en-US" sz="2600" b="1" cap="none" spc="0">
                        <a:ln w="10541" cmpd="sng">
                          <a:solidFill>
                            <a:srgbClr val="7D7D7D">
                              <a:tint val="100000"/>
                              <a:shade val="100000"/>
                              <a:satMod val="110000"/>
                            </a:srgb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rgbClr val="FFFFFF">
                                <a:tint val="40000"/>
                                <a:satMod val="250000"/>
                              </a:srgbClr>
                            </a:gs>
                            <a:gs pos="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50000">
                              <a:srgbClr val="FFFFFF">
                                <a:shade val="20000"/>
                                <a:satMod val="300000"/>
                              </a:srgbClr>
                            </a:gs>
                            <a:gs pos="7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100000">
                              <a:srgbClr val="FFFFFF">
                                <a:tint val="40000"/>
                                <a:satMod val="250000"/>
                              </a:srgbClr>
                            </a:gs>
                          </a:gsLst>
                          <a:lin ang="5400000"/>
                        </a:gra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23" marR="310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3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cap="none" spc="0" dirty="0">
                          <a:ln w="10541" cmpd="sng">
                            <a:solidFill>
                              <a:srgbClr val="7D7D7D">
                                <a:tint val="100000"/>
                                <a:shade val="100000"/>
                                <a:satMod val="110000"/>
                              </a:srgb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  <a:gs pos="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50000">
                                <a:srgbClr val="FFFFFF">
                                  <a:shade val="20000"/>
                                  <a:satMod val="300000"/>
                                </a:srgbClr>
                              </a:gs>
                              <a:gs pos="7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10000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</a:gsLst>
                            <a:lin ang="5400000"/>
                          </a:gra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Areas for Corridor</a:t>
                      </a:r>
                      <a:endParaRPr lang="en-US" sz="2000" b="1" cap="none" spc="0" dirty="0">
                        <a:ln w="10541" cmpd="sng">
                          <a:solidFill>
                            <a:srgbClr val="7D7D7D">
                              <a:tint val="100000"/>
                              <a:shade val="100000"/>
                              <a:satMod val="110000"/>
                            </a:srgb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rgbClr val="FFFFFF">
                                <a:tint val="40000"/>
                                <a:satMod val="250000"/>
                              </a:srgbClr>
                            </a:gs>
                            <a:gs pos="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50000">
                              <a:srgbClr val="FFFFFF">
                                <a:shade val="20000"/>
                                <a:satMod val="300000"/>
                              </a:srgbClr>
                            </a:gs>
                            <a:gs pos="7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100000">
                              <a:srgbClr val="FFFFFF">
                                <a:tint val="40000"/>
                                <a:satMod val="250000"/>
                              </a:srgbClr>
                            </a:gs>
                          </a:gsLst>
                          <a:lin ang="5400000"/>
                        </a:gra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23" marR="310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cap="none" spc="0" dirty="0">
                          <a:ln w="10541" cmpd="sng">
                            <a:solidFill>
                              <a:srgbClr val="7D7D7D">
                                <a:tint val="100000"/>
                                <a:shade val="100000"/>
                                <a:satMod val="110000"/>
                              </a:srgb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  <a:gs pos="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50000">
                                <a:srgbClr val="FFFFFF">
                                  <a:shade val="20000"/>
                                  <a:satMod val="300000"/>
                                </a:srgbClr>
                              </a:gs>
                              <a:gs pos="7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10000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</a:gsLst>
                            <a:lin ang="5400000"/>
                          </a:gradFill>
                          <a:effectLst/>
                          <a:latin typeface="Cambria Math"/>
                          <a:ea typeface="Times New Roman"/>
                          <a:cs typeface="Calibri"/>
                        </a:rPr>
                        <a:t>150</a:t>
                      </a:r>
                      <a:endParaRPr lang="en-US" sz="2000" b="1" cap="none" spc="0" dirty="0">
                        <a:ln w="10541" cmpd="sng">
                          <a:solidFill>
                            <a:srgbClr val="7D7D7D">
                              <a:tint val="100000"/>
                              <a:shade val="100000"/>
                              <a:satMod val="110000"/>
                            </a:srgb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rgbClr val="FFFFFF">
                                <a:tint val="40000"/>
                                <a:satMod val="250000"/>
                              </a:srgbClr>
                            </a:gs>
                            <a:gs pos="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50000">
                              <a:srgbClr val="FFFFFF">
                                <a:shade val="20000"/>
                                <a:satMod val="300000"/>
                              </a:srgbClr>
                            </a:gs>
                            <a:gs pos="7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100000">
                              <a:srgbClr val="FFFFFF">
                                <a:tint val="40000"/>
                                <a:satMod val="250000"/>
                              </a:srgbClr>
                            </a:gs>
                          </a:gsLst>
                          <a:lin ang="5400000"/>
                        </a:gra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23" marR="310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cap="none" spc="0">
                          <a:ln w="10541" cmpd="sng">
                            <a:solidFill>
                              <a:srgbClr val="7D7D7D">
                                <a:tint val="100000"/>
                                <a:shade val="100000"/>
                                <a:satMod val="110000"/>
                              </a:srgb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  <a:gs pos="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50000">
                                <a:srgbClr val="FFFFFF">
                                  <a:shade val="20000"/>
                                  <a:satMod val="300000"/>
                                </a:srgbClr>
                              </a:gs>
                              <a:gs pos="7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10000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</a:gsLst>
                            <a:lin ang="5400000"/>
                          </a:gradFill>
                          <a:effectLst/>
                          <a:latin typeface="Cambria Math"/>
                          <a:ea typeface="Times New Roman"/>
                          <a:cs typeface="Calibri"/>
                        </a:rPr>
                        <a:t> </a:t>
                      </a:r>
                      <a:endParaRPr lang="en-US" sz="2600" b="1" cap="none" spc="0">
                        <a:ln w="10541" cmpd="sng">
                          <a:solidFill>
                            <a:srgbClr val="7D7D7D">
                              <a:tint val="100000"/>
                              <a:shade val="100000"/>
                              <a:satMod val="110000"/>
                            </a:srgb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rgbClr val="FFFFFF">
                                <a:tint val="40000"/>
                                <a:satMod val="250000"/>
                              </a:srgbClr>
                            </a:gs>
                            <a:gs pos="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50000">
                              <a:srgbClr val="FFFFFF">
                                <a:shade val="20000"/>
                                <a:satMod val="300000"/>
                              </a:srgbClr>
                            </a:gs>
                            <a:gs pos="7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100000">
                              <a:srgbClr val="FFFFFF">
                                <a:tint val="40000"/>
                                <a:satMod val="250000"/>
                              </a:srgbClr>
                            </a:gs>
                          </a:gsLst>
                          <a:lin ang="5400000"/>
                        </a:gra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23" marR="310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cap="none" spc="0">
                          <a:ln w="10541" cmpd="sng">
                            <a:solidFill>
                              <a:srgbClr val="7D7D7D">
                                <a:tint val="100000"/>
                                <a:shade val="100000"/>
                                <a:satMod val="110000"/>
                              </a:srgb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  <a:gs pos="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50000">
                                <a:srgbClr val="FFFFFF">
                                  <a:shade val="20000"/>
                                  <a:satMod val="300000"/>
                                </a:srgbClr>
                              </a:gs>
                              <a:gs pos="7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10000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</a:gsLst>
                            <a:lin ang="5400000"/>
                          </a:gradFill>
                          <a:effectLst/>
                          <a:latin typeface="Cambria Math"/>
                          <a:ea typeface="Times New Roman"/>
                          <a:cs typeface="Calibri"/>
                        </a:rPr>
                        <a:t> </a:t>
                      </a:r>
                      <a:endParaRPr lang="en-US" sz="2600" b="1" cap="none" spc="0">
                        <a:ln w="10541" cmpd="sng">
                          <a:solidFill>
                            <a:srgbClr val="7D7D7D">
                              <a:tint val="100000"/>
                              <a:shade val="100000"/>
                              <a:satMod val="110000"/>
                            </a:srgb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rgbClr val="FFFFFF">
                                <a:tint val="40000"/>
                                <a:satMod val="250000"/>
                              </a:srgbClr>
                            </a:gs>
                            <a:gs pos="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50000">
                              <a:srgbClr val="FFFFFF">
                                <a:shade val="20000"/>
                                <a:satMod val="300000"/>
                              </a:srgbClr>
                            </a:gs>
                            <a:gs pos="7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100000">
                              <a:srgbClr val="FFFFFF">
                                <a:tint val="40000"/>
                                <a:satMod val="250000"/>
                              </a:srgbClr>
                            </a:gs>
                          </a:gsLst>
                          <a:lin ang="5400000"/>
                        </a:gra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23" marR="310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622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cap="none" spc="0" dirty="0">
                          <a:ln w="10541" cmpd="sng">
                            <a:solidFill>
                              <a:srgbClr val="7D7D7D">
                                <a:tint val="100000"/>
                                <a:shade val="100000"/>
                                <a:satMod val="110000"/>
                              </a:srgb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  <a:gs pos="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50000">
                                <a:srgbClr val="FFFFFF">
                                  <a:shade val="20000"/>
                                  <a:satMod val="300000"/>
                                </a:srgbClr>
                              </a:gs>
                              <a:gs pos="7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10000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</a:gsLst>
                            <a:lin ang="5400000"/>
                          </a:gra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Generator Set Room</a:t>
                      </a:r>
                      <a:endParaRPr lang="en-US" sz="2000" b="1" cap="none" spc="0" dirty="0">
                        <a:ln w="10541" cmpd="sng">
                          <a:solidFill>
                            <a:srgbClr val="7D7D7D">
                              <a:tint val="100000"/>
                              <a:shade val="100000"/>
                              <a:satMod val="110000"/>
                            </a:srgb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rgbClr val="FFFFFF">
                                <a:tint val="40000"/>
                                <a:satMod val="250000"/>
                              </a:srgbClr>
                            </a:gs>
                            <a:gs pos="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50000">
                              <a:srgbClr val="FFFFFF">
                                <a:shade val="20000"/>
                                <a:satMod val="300000"/>
                              </a:srgbClr>
                            </a:gs>
                            <a:gs pos="7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100000">
                              <a:srgbClr val="FFFFFF">
                                <a:tint val="40000"/>
                                <a:satMod val="250000"/>
                              </a:srgbClr>
                            </a:gs>
                          </a:gsLst>
                          <a:lin ang="5400000"/>
                        </a:gra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23" marR="310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cap="none" spc="0" dirty="0">
                          <a:ln w="10541" cmpd="sng">
                            <a:solidFill>
                              <a:srgbClr val="7D7D7D">
                                <a:tint val="100000"/>
                                <a:shade val="100000"/>
                                <a:satMod val="110000"/>
                              </a:srgb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  <a:gs pos="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50000">
                                <a:srgbClr val="FFFFFF">
                                  <a:shade val="20000"/>
                                  <a:satMod val="300000"/>
                                </a:srgbClr>
                              </a:gs>
                              <a:gs pos="7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10000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</a:gsLst>
                            <a:lin ang="5400000"/>
                          </a:gradFill>
                          <a:effectLst/>
                          <a:latin typeface="Cambria Math"/>
                          <a:ea typeface="Times New Roman"/>
                          <a:cs typeface="Calibri"/>
                        </a:rPr>
                        <a:t>400</a:t>
                      </a:r>
                      <a:endParaRPr lang="en-US" sz="2000" b="1" cap="none" spc="0" dirty="0">
                        <a:ln w="10541" cmpd="sng">
                          <a:solidFill>
                            <a:srgbClr val="7D7D7D">
                              <a:tint val="100000"/>
                              <a:shade val="100000"/>
                              <a:satMod val="110000"/>
                            </a:srgb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rgbClr val="FFFFFF">
                                <a:tint val="40000"/>
                                <a:satMod val="250000"/>
                              </a:srgbClr>
                            </a:gs>
                            <a:gs pos="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50000">
                              <a:srgbClr val="FFFFFF">
                                <a:shade val="20000"/>
                                <a:satMod val="300000"/>
                              </a:srgbClr>
                            </a:gs>
                            <a:gs pos="7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100000">
                              <a:srgbClr val="FFFFFF">
                                <a:tint val="40000"/>
                                <a:satMod val="250000"/>
                              </a:srgbClr>
                            </a:gs>
                          </a:gsLst>
                          <a:lin ang="5400000"/>
                        </a:gra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23" marR="310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cap="none" spc="0">
                          <a:ln w="10541" cmpd="sng">
                            <a:solidFill>
                              <a:srgbClr val="7D7D7D">
                                <a:tint val="100000"/>
                                <a:shade val="100000"/>
                                <a:satMod val="110000"/>
                              </a:srgb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  <a:gs pos="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50000">
                                <a:srgbClr val="FFFFFF">
                                  <a:shade val="20000"/>
                                  <a:satMod val="300000"/>
                                </a:srgbClr>
                              </a:gs>
                              <a:gs pos="7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10000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</a:gsLst>
                            <a:lin ang="5400000"/>
                          </a:gradFill>
                          <a:effectLst/>
                          <a:latin typeface="Cambria Math"/>
                          <a:ea typeface="Times New Roman"/>
                          <a:cs typeface="Calibri"/>
                        </a:rPr>
                        <a:t> </a:t>
                      </a:r>
                      <a:endParaRPr lang="en-US" sz="2600" b="1" cap="none" spc="0">
                        <a:ln w="10541" cmpd="sng">
                          <a:solidFill>
                            <a:srgbClr val="7D7D7D">
                              <a:tint val="100000"/>
                              <a:shade val="100000"/>
                              <a:satMod val="110000"/>
                            </a:srgb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rgbClr val="FFFFFF">
                                <a:tint val="40000"/>
                                <a:satMod val="250000"/>
                              </a:srgbClr>
                            </a:gs>
                            <a:gs pos="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50000">
                              <a:srgbClr val="FFFFFF">
                                <a:shade val="20000"/>
                                <a:satMod val="300000"/>
                              </a:srgbClr>
                            </a:gs>
                            <a:gs pos="7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100000">
                              <a:srgbClr val="FFFFFF">
                                <a:tint val="40000"/>
                                <a:satMod val="250000"/>
                              </a:srgbClr>
                            </a:gs>
                          </a:gsLst>
                          <a:lin ang="5400000"/>
                        </a:gra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23" marR="310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cap="none" spc="0">
                          <a:ln w="10541" cmpd="sng">
                            <a:solidFill>
                              <a:srgbClr val="7D7D7D">
                                <a:tint val="100000"/>
                                <a:shade val="100000"/>
                                <a:satMod val="110000"/>
                              </a:srgb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  <a:gs pos="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50000">
                                <a:srgbClr val="FFFFFF">
                                  <a:shade val="20000"/>
                                  <a:satMod val="300000"/>
                                </a:srgbClr>
                              </a:gs>
                              <a:gs pos="7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10000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</a:gsLst>
                            <a:lin ang="5400000"/>
                          </a:gradFill>
                          <a:effectLst/>
                          <a:latin typeface="Cambria Math"/>
                          <a:ea typeface="Times New Roman"/>
                          <a:cs typeface="Calibri"/>
                        </a:rPr>
                        <a:t> </a:t>
                      </a:r>
                      <a:endParaRPr lang="en-US" sz="2600" b="1" cap="none" spc="0">
                        <a:ln w="10541" cmpd="sng">
                          <a:solidFill>
                            <a:srgbClr val="7D7D7D">
                              <a:tint val="100000"/>
                              <a:shade val="100000"/>
                              <a:satMod val="110000"/>
                            </a:srgb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rgbClr val="FFFFFF">
                                <a:tint val="40000"/>
                                <a:satMod val="250000"/>
                              </a:srgbClr>
                            </a:gs>
                            <a:gs pos="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50000">
                              <a:srgbClr val="FFFFFF">
                                <a:shade val="20000"/>
                                <a:satMod val="300000"/>
                              </a:srgbClr>
                            </a:gs>
                            <a:gs pos="7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100000">
                              <a:srgbClr val="FFFFFF">
                                <a:tint val="40000"/>
                                <a:satMod val="250000"/>
                              </a:srgbClr>
                            </a:gs>
                          </a:gsLst>
                          <a:lin ang="5400000"/>
                        </a:gra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23" marR="310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094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cap="none" spc="0" dirty="0">
                          <a:ln w="10541" cmpd="sng">
                            <a:solidFill>
                              <a:srgbClr val="7D7D7D">
                                <a:tint val="100000"/>
                                <a:shade val="100000"/>
                                <a:satMod val="110000"/>
                              </a:srgb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  <a:gs pos="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50000">
                                <a:srgbClr val="FFFFFF">
                                  <a:shade val="20000"/>
                                  <a:satMod val="300000"/>
                                </a:srgbClr>
                              </a:gs>
                              <a:gs pos="7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10000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</a:gsLst>
                            <a:lin ang="5400000"/>
                          </a:gra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Store for Vaccine &amp; Medicines &amp; Misc.</a:t>
                      </a:r>
                      <a:endParaRPr lang="en-US" sz="2000" b="1" cap="none" spc="0" dirty="0">
                        <a:ln w="10541" cmpd="sng">
                          <a:solidFill>
                            <a:srgbClr val="7D7D7D">
                              <a:tint val="100000"/>
                              <a:shade val="100000"/>
                              <a:satMod val="110000"/>
                            </a:srgb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rgbClr val="FFFFFF">
                                <a:tint val="40000"/>
                                <a:satMod val="250000"/>
                              </a:srgbClr>
                            </a:gs>
                            <a:gs pos="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50000">
                              <a:srgbClr val="FFFFFF">
                                <a:shade val="20000"/>
                                <a:satMod val="300000"/>
                              </a:srgbClr>
                            </a:gs>
                            <a:gs pos="7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100000">
                              <a:srgbClr val="FFFFFF">
                                <a:tint val="40000"/>
                                <a:satMod val="250000"/>
                              </a:srgbClr>
                            </a:gs>
                          </a:gsLst>
                          <a:lin ang="5400000"/>
                        </a:gra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23" marR="310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cap="none" spc="0" dirty="0">
                          <a:ln w="10541" cmpd="sng">
                            <a:solidFill>
                              <a:srgbClr val="7D7D7D">
                                <a:tint val="100000"/>
                                <a:shade val="100000"/>
                                <a:satMod val="110000"/>
                              </a:srgb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  <a:gs pos="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50000">
                                <a:srgbClr val="FFFFFF">
                                  <a:shade val="20000"/>
                                  <a:satMod val="300000"/>
                                </a:srgbClr>
                              </a:gs>
                              <a:gs pos="7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10000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</a:gsLst>
                            <a:lin ang="5400000"/>
                          </a:gradFill>
                          <a:effectLst/>
                          <a:latin typeface="Cambria Math"/>
                          <a:ea typeface="Times New Roman"/>
                          <a:cs typeface="Calibri"/>
                        </a:rPr>
                        <a:t>150</a:t>
                      </a:r>
                      <a:endParaRPr lang="en-US" sz="2000" b="1" cap="none" spc="0" dirty="0">
                        <a:ln w="10541" cmpd="sng">
                          <a:solidFill>
                            <a:srgbClr val="7D7D7D">
                              <a:tint val="100000"/>
                              <a:shade val="100000"/>
                              <a:satMod val="110000"/>
                            </a:srgb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rgbClr val="FFFFFF">
                                <a:tint val="40000"/>
                                <a:satMod val="250000"/>
                              </a:srgbClr>
                            </a:gs>
                            <a:gs pos="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50000">
                              <a:srgbClr val="FFFFFF">
                                <a:shade val="20000"/>
                                <a:satMod val="300000"/>
                              </a:srgbClr>
                            </a:gs>
                            <a:gs pos="7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100000">
                              <a:srgbClr val="FFFFFF">
                                <a:tint val="40000"/>
                                <a:satMod val="250000"/>
                              </a:srgbClr>
                            </a:gs>
                          </a:gsLst>
                          <a:lin ang="5400000"/>
                        </a:gra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23" marR="310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cap="none" spc="0">
                          <a:ln w="10541" cmpd="sng">
                            <a:solidFill>
                              <a:srgbClr val="7D7D7D">
                                <a:tint val="100000"/>
                                <a:shade val="100000"/>
                                <a:satMod val="110000"/>
                              </a:srgb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  <a:gs pos="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50000">
                                <a:srgbClr val="FFFFFF">
                                  <a:shade val="20000"/>
                                  <a:satMod val="300000"/>
                                </a:srgbClr>
                              </a:gs>
                              <a:gs pos="7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10000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</a:gsLst>
                            <a:lin ang="5400000"/>
                          </a:gradFill>
                          <a:effectLst/>
                          <a:latin typeface="Cambria Math"/>
                          <a:ea typeface="Times New Roman"/>
                          <a:cs typeface="Calibri"/>
                        </a:rPr>
                        <a:t> </a:t>
                      </a:r>
                      <a:endParaRPr lang="en-US" sz="2600" b="1" cap="none" spc="0">
                        <a:ln w="10541" cmpd="sng">
                          <a:solidFill>
                            <a:srgbClr val="7D7D7D">
                              <a:tint val="100000"/>
                              <a:shade val="100000"/>
                              <a:satMod val="110000"/>
                            </a:srgb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rgbClr val="FFFFFF">
                                <a:tint val="40000"/>
                                <a:satMod val="250000"/>
                              </a:srgbClr>
                            </a:gs>
                            <a:gs pos="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50000">
                              <a:srgbClr val="FFFFFF">
                                <a:shade val="20000"/>
                                <a:satMod val="300000"/>
                              </a:srgbClr>
                            </a:gs>
                            <a:gs pos="7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100000">
                              <a:srgbClr val="FFFFFF">
                                <a:tint val="40000"/>
                                <a:satMod val="250000"/>
                              </a:srgbClr>
                            </a:gs>
                          </a:gsLst>
                          <a:lin ang="5400000"/>
                        </a:gra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23" marR="310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cap="none" spc="0">
                          <a:ln w="10541" cmpd="sng">
                            <a:solidFill>
                              <a:srgbClr val="7D7D7D">
                                <a:tint val="100000"/>
                                <a:shade val="100000"/>
                                <a:satMod val="110000"/>
                              </a:srgb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  <a:gs pos="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50000">
                                <a:srgbClr val="FFFFFF">
                                  <a:shade val="20000"/>
                                  <a:satMod val="300000"/>
                                </a:srgbClr>
                              </a:gs>
                              <a:gs pos="7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10000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</a:gsLst>
                            <a:lin ang="5400000"/>
                          </a:gradFill>
                          <a:effectLst/>
                          <a:latin typeface="Cambria Math"/>
                          <a:ea typeface="Times New Roman"/>
                          <a:cs typeface="Calibri"/>
                        </a:rPr>
                        <a:t> </a:t>
                      </a:r>
                      <a:endParaRPr lang="en-US" sz="2600" b="1" cap="none" spc="0">
                        <a:ln w="10541" cmpd="sng">
                          <a:solidFill>
                            <a:srgbClr val="7D7D7D">
                              <a:tint val="100000"/>
                              <a:shade val="100000"/>
                              <a:satMod val="110000"/>
                            </a:srgb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rgbClr val="FFFFFF">
                                <a:tint val="40000"/>
                                <a:satMod val="250000"/>
                              </a:srgbClr>
                            </a:gs>
                            <a:gs pos="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50000">
                              <a:srgbClr val="FFFFFF">
                                <a:shade val="20000"/>
                                <a:satMod val="300000"/>
                              </a:srgbClr>
                            </a:gs>
                            <a:gs pos="7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100000">
                              <a:srgbClr val="FFFFFF">
                                <a:tint val="40000"/>
                                <a:satMod val="250000"/>
                              </a:srgbClr>
                            </a:gs>
                          </a:gsLst>
                          <a:lin ang="5400000"/>
                        </a:gra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23" marR="310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187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cap="none" spc="0" dirty="0">
                          <a:ln w="10541" cmpd="sng">
                            <a:solidFill>
                              <a:srgbClr val="7D7D7D">
                                <a:tint val="100000"/>
                                <a:shade val="100000"/>
                                <a:satMod val="110000"/>
                              </a:srgb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  <a:gs pos="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50000">
                                <a:srgbClr val="FFFFFF">
                                  <a:shade val="20000"/>
                                  <a:satMod val="300000"/>
                                </a:srgbClr>
                              </a:gs>
                              <a:gs pos="7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10000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</a:gsLst>
                            <a:lin ang="5400000"/>
                          </a:gra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Changing / Store Room </a:t>
                      </a:r>
                      <a:endParaRPr lang="en-US" sz="2000" b="1" cap="none" spc="0" dirty="0">
                        <a:ln w="10541" cmpd="sng">
                          <a:solidFill>
                            <a:srgbClr val="7D7D7D">
                              <a:tint val="100000"/>
                              <a:shade val="100000"/>
                              <a:satMod val="110000"/>
                            </a:srgb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rgbClr val="FFFFFF">
                                <a:tint val="40000"/>
                                <a:satMod val="250000"/>
                              </a:srgbClr>
                            </a:gs>
                            <a:gs pos="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50000">
                              <a:srgbClr val="FFFFFF">
                                <a:shade val="20000"/>
                                <a:satMod val="300000"/>
                              </a:srgbClr>
                            </a:gs>
                            <a:gs pos="7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100000">
                              <a:srgbClr val="FFFFFF">
                                <a:tint val="40000"/>
                                <a:satMod val="250000"/>
                              </a:srgbClr>
                            </a:gs>
                          </a:gsLst>
                          <a:lin ang="5400000"/>
                        </a:gra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23" marR="310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cap="none" spc="0" dirty="0">
                          <a:ln w="10541" cmpd="sng">
                            <a:solidFill>
                              <a:srgbClr val="7D7D7D">
                                <a:tint val="100000"/>
                                <a:shade val="100000"/>
                                <a:satMod val="110000"/>
                              </a:srgb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  <a:gs pos="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50000">
                                <a:srgbClr val="FFFFFF">
                                  <a:shade val="20000"/>
                                  <a:satMod val="300000"/>
                                </a:srgbClr>
                              </a:gs>
                              <a:gs pos="7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10000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</a:gsLst>
                            <a:lin ang="5400000"/>
                          </a:gradFill>
                          <a:effectLst/>
                          <a:latin typeface="Cambria Math"/>
                          <a:ea typeface="Times New Roman"/>
                          <a:cs typeface="Calibri"/>
                        </a:rPr>
                        <a:t>100</a:t>
                      </a:r>
                      <a:endParaRPr lang="en-US" sz="2000" b="1" cap="none" spc="0" dirty="0">
                        <a:ln w="10541" cmpd="sng">
                          <a:solidFill>
                            <a:srgbClr val="7D7D7D">
                              <a:tint val="100000"/>
                              <a:shade val="100000"/>
                              <a:satMod val="110000"/>
                            </a:srgb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rgbClr val="FFFFFF">
                                <a:tint val="40000"/>
                                <a:satMod val="250000"/>
                              </a:srgbClr>
                            </a:gs>
                            <a:gs pos="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50000">
                              <a:srgbClr val="FFFFFF">
                                <a:shade val="20000"/>
                                <a:satMod val="300000"/>
                              </a:srgbClr>
                            </a:gs>
                            <a:gs pos="7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100000">
                              <a:srgbClr val="FFFFFF">
                                <a:tint val="40000"/>
                                <a:satMod val="250000"/>
                              </a:srgbClr>
                            </a:gs>
                          </a:gsLst>
                          <a:lin ang="5400000"/>
                        </a:gra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23" marR="310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cap="none" spc="0">
                          <a:ln w="10541" cmpd="sng">
                            <a:solidFill>
                              <a:srgbClr val="7D7D7D">
                                <a:tint val="100000"/>
                                <a:shade val="100000"/>
                                <a:satMod val="110000"/>
                              </a:srgb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  <a:gs pos="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50000">
                                <a:srgbClr val="FFFFFF">
                                  <a:shade val="20000"/>
                                  <a:satMod val="300000"/>
                                </a:srgbClr>
                              </a:gs>
                              <a:gs pos="7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10000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</a:gsLst>
                            <a:lin ang="5400000"/>
                          </a:gradFill>
                          <a:effectLst/>
                          <a:latin typeface="Cambria Math"/>
                          <a:ea typeface="Times New Roman"/>
                          <a:cs typeface="Calibri"/>
                        </a:rPr>
                        <a:t> </a:t>
                      </a:r>
                      <a:endParaRPr lang="en-US" sz="2600" b="1" cap="none" spc="0">
                        <a:ln w="10541" cmpd="sng">
                          <a:solidFill>
                            <a:srgbClr val="7D7D7D">
                              <a:tint val="100000"/>
                              <a:shade val="100000"/>
                              <a:satMod val="110000"/>
                            </a:srgb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rgbClr val="FFFFFF">
                                <a:tint val="40000"/>
                                <a:satMod val="250000"/>
                              </a:srgbClr>
                            </a:gs>
                            <a:gs pos="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50000">
                              <a:srgbClr val="FFFFFF">
                                <a:shade val="20000"/>
                                <a:satMod val="300000"/>
                              </a:srgbClr>
                            </a:gs>
                            <a:gs pos="7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100000">
                              <a:srgbClr val="FFFFFF">
                                <a:tint val="40000"/>
                                <a:satMod val="250000"/>
                              </a:srgbClr>
                            </a:gs>
                          </a:gsLst>
                          <a:lin ang="5400000"/>
                        </a:gra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23" marR="310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cap="none" spc="0">
                          <a:ln w="10541" cmpd="sng">
                            <a:solidFill>
                              <a:srgbClr val="7D7D7D">
                                <a:tint val="100000"/>
                                <a:shade val="100000"/>
                                <a:satMod val="110000"/>
                              </a:srgb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  <a:gs pos="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50000">
                                <a:srgbClr val="FFFFFF">
                                  <a:shade val="20000"/>
                                  <a:satMod val="300000"/>
                                </a:srgbClr>
                              </a:gs>
                              <a:gs pos="7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10000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</a:gsLst>
                            <a:lin ang="5400000"/>
                          </a:gradFill>
                          <a:effectLst/>
                          <a:latin typeface="Cambria Math"/>
                          <a:ea typeface="Times New Roman"/>
                          <a:cs typeface="Calibri"/>
                        </a:rPr>
                        <a:t> </a:t>
                      </a:r>
                      <a:endParaRPr lang="en-US" sz="2600" b="1" cap="none" spc="0">
                        <a:ln w="10541" cmpd="sng">
                          <a:solidFill>
                            <a:srgbClr val="7D7D7D">
                              <a:tint val="100000"/>
                              <a:shade val="100000"/>
                              <a:satMod val="110000"/>
                            </a:srgb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rgbClr val="FFFFFF">
                                <a:tint val="40000"/>
                                <a:satMod val="250000"/>
                              </a:srgbClr>
                            </a:gs>
                            <a:gs pos="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50000">
                              <a:srgbClr val="FFFFFF">
                                <a:shade val="20000"/>
                                <a:satMod val="300000"/>
                              </a:srgbClr>
                            </a:gs>
                            <a:gs pos="7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100000">
                              <a:srgbClr val="FFFFFF">
                                <a:tint val="40000"/>
                                <a:satMod val="250000"/>
                              </a:srgbClr>
                            </a:gs>
                          </a:gsLst>
                          <a:lin ang="5400000"/>
                        </a:gra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23" marR="310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279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cap="none" spc="0" dirty="0">
                          <a:ln w="10541" cmpd="sng">
                            <a:solidFill>
                              <a:srgbClr val="7D7D7D">
                                <a:tint val="100000"/>
                                <a:shade val="100000"/>
                                <a:satMod val="110000"/>
                              </a:srgb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  <a:gs pos="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50000">
                                <a:srgbClr val="FFFFFF">
                                  <a:shade val="20000"/>
                                  <a:satMod val="300000"/>
                                </a:srgbClr>
                              </a:gs>
                              <a:gs pos="7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10000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</a:gsLst>
                            <a:lin ang="5400000"/>
                          </a:gra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Rooms for Staff</a:t>
                      </a:r>
                      <a:endParaRPr lang="en-US" sz="2000" b="1" cap="none" spc="0" dirty="0">
                        <a:ln w="10541" cmpd="sng">
                          <a:solidFill>
                            <a:srgbClr val="7D7D7D">
                              <a:tint val="100000"/>
                              <a:shade val="100000"/>
                              <a:satMod val="110000"/>
                            </a:srgb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rgbClr val="FFFFFF">
                                <a:tint val="40000"/>
                                <a:satMod val="250000"/>
                              </a:srgbClr>
                            </a:gs>
                            <a:gs pos="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50000">
                              <a:srgbClr val="FFFFFF">
                                <a:shade val="20000"/>
                                <a:satMod val="300000"/>
                              </a:srgbClr>
                            </a:gs>
                            <a:gs pos="7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100000">
                              <a:srgbClr val="FFFFFF">
                                <a:tint val="40000"/>
                                <a:satMod val="250000"/>
                              </a:srgbClr>
                            </a:gs>
                          </a:gsLst>
                          <a:lin ang="5400000"/>
                        </a:gra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23" marR="310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cap="none" spc="0" dirty="0">
                          <a:ln w="10541" cmpd="sng">
                            <a:solidFill>
                              <a:srgbClr val="7D7D7D">
                                <a:tint val="100000"/>
                                <a:shade val="100000"/>
                                <a:satMod val="110000"/>
                              </a:srgb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  <a:gs pos="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50000">
                                <a:srgbClr val="FFFFFF">
                                  <a:shade val="20000"/>
                                  <a:satMod val="300000"/>
                                </a:srgbClr>
                              </a:gs>
                              <a:gs pos="7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10000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</a:gsLst>
                            <a:lin ang="5400000"/>
                          </a:gradFill>
                          <a:effectLst/>
                          <a:latin typeface="Cambria Math"/>
                          <a:ea typeface="Times New Roman"/>
                          <a:cs typeface="Calibri"/>
                        </a:rPr>
                        <a:t>400</a:t>
                      </a:r>
                      <a:endParaRPr lang="en-US" sz="2000" b="1" cap="none" spc="0" dirty="0">
                        <a:ln w="10541" cmpd="sng">
                          <a:solidFill>
                            <a:srgbClr val="7D7D7D">
                              <a:tint val="100000"/>
                              <a:shade val="100000"/>
                              <a:satMod val="110000"/>
                            </a:srgb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rgbClr val="FFFFFF">
                                <a:tint val="40000"/>
                                <a:satMod val="250000"/>
                              </a:srgbClr>
                            </a:gs>
                            <a:gs pos="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50000">
                              <a:srgbClr val="FFFFFF">
                                <a:shade val="20000"/>
                                <a:satMod val="300000"/>
                              </a:srgbClr>
                            </a:gs>
                            <a:gs pos="7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100000">
                              <a:srgbClr val="FFFFFF">
                                <a:tint val="40000"/>
                                <a:satMod val="250000"/>
                              </a:srgbClr>
                            </a:gs>
                          </a:gsLst>
                          <a:lin ang="5400000"/>
                        </a:gra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23" marR="310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cap="none" spc="0">
                          <a:ln w="10541" cmpd="sng">
                            <a:solidFill>
                              <a:srgbClr val="7D7D7D">
                                <a:tint val="100000"/>
                                <a:shade val="100000"/>
                                <a:satMod val="110000"/>
                              </a:srgb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  <a:gs pos="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50000">
                                <a:srgbClr val="FFFFFF">
                                  <a:shade val="20000"/>
                                  <a:satMod val="300000"/>
                                </a:srgbClr>
                              </a:gs>
                              <a:gs pos="7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10000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</a:gsLst>
                            <a:lin ang="5400000"/>
                          </a:gradFill>
                          <a:effectLst/>
                          <a:latin typeface="Cambria Math"/>
                          <a:ea typeface="Times New Roman"/>
                          <a:cs typeface="Calibri"/>
                        </a:rPr>
                        <a:t> </a:t>
                      </a:r>
                      <a:endParaRPr lang="en-US" sz="2600" b="1" cap="none" spc="0">
                        <a:ln w="10541" cmpd="sng">
                          <a:solidFill>
                            <a:srgbClr val="7D7D7D">
                              <a:tint val="100000"/>
                              <a:shade val="100000"/>
                              <a:satMod val="110000"/>
                            </a:srgb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rgbClr val="FFFFFF">
                                <a:tint val="40000"/>
                                <a:satMod val="250000"/>
                              </a:srgbClr>
                            </a:gs>
                            <a:gs pos="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50000">
                              <a:srgbClr val="FFFFFF">
                                <a:shade val="20000"/>
                                <a:satMod val="300000"/>
                              </a:srgbClr>
                            </a:gs>
                            <a:gs pos="7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100000">
                              <a:srgbClr val="FFFFFF">
                                <a:tint val="40000"/>
                                <a:satMod val="250000"/>
                              </a:srgbClr>
                            </a:gs>
                          </a:gsLst>
                          <a:lin ang="5400000"/>
                        </a:gra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23" marR="310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cap="none" spc="0">
                          <a:ln w="10541" cmpd="sng">
                            <a:solidFill>
                              <a:srgbClr val="7D7D7D">
                                <a:tint val="100000"/>
                                <a:shade val="100000"/>
                                <a:satMod val="110000"/>
                              </a:srgb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  <a:gs pos="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50000">
                                <a:srgbClr val="FFFFFF">
                                  <a:shade val="20000"/>
                                  <a:satMod val="300000"/>
                                </a:srgbClr>
                              </a:gs>
                              <a:gs pos="7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10000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</a:gsLst>
                            <a:lin ang="5400000"/>
                          </a:gradFill>
                          <a:effectLst/>
                          <a:latin typeface="Cambria Math"/>
                          <a:ea typeface="Times New Roman"/>
                          <a:cs typeface="Calibri"/>
                        </a:rPr>
                        <a:t> </a:t>
                      </a:r>
                      <a:endParaRPr lang="en-US" sz="2600" b="1" cap="none" spc="0">
                        <a:ln w="10541" cmpd="sng">
                          <a:solidFill>
                            <a:srgbClr val="7D7D7D">
                              <a:tint val="100000"/>
                              <a:shade val="100000"/>
                              <a:satMod val="110000"/>
                            </a:srgb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rgbClr val="FFFFFF">
                                <a:tint val="40000"/>
                                <a:satMod val="250000"/>
                              </a:srgbClr>
                            </a:gs>
                            <a:gs pos="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50000">
                              <a:srgbClr val="FFFFFF">
                                <a:shade val="20000"/>
                                <a:satMod val="300000"/>
                              </a:srgbClr>
                            </a:gs>
                            <a:gs pos="7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100000">
                              <a:srgbClr val="FFFFFF">
                                <a:tint val="40000"/>
                                <a:satMod val="250000"/>
                              </a:srgbClr>
                            </a:gs>
                          </a:gsLst>
                          <a:lin ang="5400000"/>
                        </a:gra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23" marR="310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52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cap="none" spc="0" dirty="0">
                          <a:ln w="10541" cmpd="sng">
                            <a:solidFill>
                              <a:srgbClr val="7D7D7D">
                                <a:tint val="100000"/>
                                <a:shade val="100000"/>
                                <a:satMod val="110000"/>
                              </a:srgb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  <a:gs pos="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50000">
                                <a:srgbClr val="FFFFFF">
                                  <a:shade val="20000"/>
                                  <a:satMod val="300000"/>
                                </a:srgbClr>
                              </a:gs>
                              <a:gs pos="7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10000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</a:gsLst>
                            <a:lin ang="5400000"/>
                          </a:gra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Kitchen</a:t>
                      </a:r>
                      <a:endParaRPr lang="en-US" sz="2000" b="1" cap="none" spc="0" dirty="0">
                        <a:ln w="10541" cmpd="sng">
                          <a:solidFill>
                            <a:srgbClr val="7D7D7D">
                              <a:tint val="100000"/>
                              <a:shade val="100000"/>
                              <a:satMod val="110000"/>
                            </a:srgb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rgbClr val="FFFFFF">
                                <a:tint val="40000"/>
                                <a:satMod val="250000"/>
                              </a:srgbClr>
                            </a:gs>
                            <a:gs pos="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50000">
                              <a:srgbClr val="FFFFFF">
                                <a:shade val="20000"/>
                                <a:satMod val="300000"/>
                              </a:srgbClr>
                            </a:gs>
                            <a:gs pos="7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100000">
                              <a:srgbClr val="FFFFFF">
                                <a:tint val="40000"/>
                                <a:satMod val="250000"/>
                              </a:srgbClr>
                            </a:gs>
                          </a:gsLst>
                          <a:lin ang="5400000"/>
                        </a:gra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23" marR="310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cap="none" spc="0" dirty="0">
                          <a:ln w="10541" cmpd="sng">
                            <a:solidFill>
                              <a:srgbClr val="7D7D7D">
                                <a:tint val="100000"/>
                                <a:shade val="100000"/>
                                <a:satMod val="110000"/>
                              </a:srgb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  <a:gs pos="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50000">
                                <a:srgbClr val="FFFFFF">
                                  <a:shade val="20000"/>
                                  <a:satMod val="300000"/>
                                </a:srgbClr>
                              </a:gs>
                              <a:gs pos="7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10000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</a:gsLst>
                            <a:lin ang="5400000"/>
                          </a:gradFill>
                          <a:effectLst/>
                          <a:latin typeface="Cambria Math"/>
                          <a:ea typeface="Times New Roman"/>
                          <a:cs typeface="Calibri"/>
                        </a:rPr>
                        <a:t>80</a:t>
                      </a:r>
                      <a:endParaRPr lang="en-US" sz="2000" b="1" cap="none" spc="0" dirty="0">
                        <a:ln w="10541" cmpd="sng">
                          <a:solidFill>
                            <a:srgbClr val="7D7D7D">
                              <a:tint val="100000"/>
                              <a:shade val="100000"/>
                              <a:satMod val="110000"/>
                            </a:srgb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rgbClr val="FFFFFF">
                                <a:tint val="40000"/>
                                <a:satMod val="250000"/>
                              </a:srgbClr>
                            </a:gs>
                            <a:gs pos="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50000">
                              <a:srgbClr val="FFFFFF">
                                <a:shade val="20000"/>
                                <a:satMod val="300000"/>
                              </a:srgbClr>
                            </a:gs>
                            <a:gs pos="7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100000">
                              <a:srgbClr val="FFFFFF">
                                <a:tint val="40000"/>
                                <a:satMod val="250000"/>
                              </a:srgbClr>
                            </a:gs>
                          </a:gsLst>
                          <a:lin ang="5400000"/>
                        </a:gra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23" marR="310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cap="none" spc="0" dirty="0">
                          <a:ln w="10541" cmpd="sng">
                            <a:solidFill>
                              <a:srgbClr val="7D7D7D">
                                <a:tint val="100000"/>
                                <a:shade val="100000"/>
                                <a:satMod val="110000"/>
                              </a:srgb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  <a:gs pos="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50000">
                                <a:srgbClr val="FFFFFF">
                                  <a:shade val="20000"/>
                                  <a:satMod val="300000"/>
                                </a:srgbClr>
                              </a:gs>
                              <a:gs pos="7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10000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</a:gsLst>
                            <a:lin ang="5400000"/>
                          </a:gradFill>
                          <a:effectLst/>
                          <a:latin typeface="Cambria Math"/>
                          <a:ea typeface="Times New Roman"/>
                          <a:cs typeface="Calibri"/>
                        </a:rPr>
                        <a:t> </a:t>
                      </a:r>
                      <a:endParaRPr lang="en-US" sz="2600" b="1" cap="none" spc="0" dirty="0">
                        <a:ln w="10541" cmpd="sng">
                          <a:solidFill>
                            <a:srgbClr val="7D7D7D">
                              <a:tint val="100000"/>
                              <a:shade val="100000"/>
                              <a:satMod val="110000"/>
                            </a:srgb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rgbClr val="FFFFFF">
                                <a:tint val="40000"/>
                                <a:satMod val="250000"/>
                              </a:srgbClr>
                            </a:gs>
                            <a:gs pos="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50000">
                              <a:srgbClr val="FFFFFF">
                                <a:shade val="20000"/>
                                <a:satMod val="300000"/>
                              </a:srgbClr>
                            </a:gs>
                            <a:gs pos="7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100000">
                              <a:srgbClr val="FFFFFF">
                                <a:tint val="40000"/>
                                <a:satMod val="250000"/>
                              </a:srgbClr>
                            </a:gs>
                          </a:gsLst>
                          <a:lin ang="5400000"/>
                        </a:gra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23" marR="310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cap="none" spc="0">
                          <a:ln w="10541" cmpd="sng">
                            <a:solidFill>
                              <a:srgbClr val="7D7D7D">
                                <a:tint val="100000"/>
                                <a:shade val="100000"/>
                                <a:satMod val="110000"/>
                              </a:srgb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  <a:gs pos="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50000">
                                <a:srgbClr val="FFFFFF">
                                  <a:shade val="20000"/>
                                  <a:satMod val="300000"/>
                                </a:srgbClr>
                              </a:gs>
                              <a:gs pos="7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10000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</a:gsLst>
                            <a:lin ang="5400000"/>
                          </a:gradFill>
                          <a:effectLst/>
                          <a:latin typeface="Cambria Math"/>
                          <a:ea typeface="Times New Roman"/>
                          <a:cs typeface="Calibri"/>
                        </a:rPr>
                        <a:t> </a:t>
                      </a:r>
                      <a:endParaRPr lang="en-US" sz="2600" b="1" cap="none" spc="0">
                        <a:ln w="10541" cmpd="sng">
                          <a:solidFill>
                            <a:srgbClr val="7D7D7D">
                              <a:tint val="100000"/>
                              <a:shade val="100000"/>
                              <a:satMod val="110000"/>
                            </a:srgb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rgbClr val="FFFFFF">
                                <a:tint val="40000"/>
                                <a:satMod val="250000"/>
                              </a:srgbClr>
                            </a:gs>
                            <a:gs pos="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50000">
                              <a:srgbClr val="FFFFFF">
                                <a:shade val="20000"/>
                                <a:satMod val="300000"/>
                              </a:srgbClr>
                            </a:gs>
                            <a:gs pos="7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100000">
                              <a:srgbClr val="FFFFFF">
                                <a:tint val="40000"/>
                                <a:satMod val="250000"/>
                              </a:srgbClr>
                            </a:gs>
                          </a:gsLst>
                          <a:lin ang="5400000"/>
                        </a:gra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23" marR="310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464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cap="none" spc="0" dirty="0">
                          <a:ln w="10541" cmpd="sng">
                            <a:solidFill>
                              <a:srgbClr val="7D7D7D">
                                <a:tint val="100000"/>
                                <a:shade val="100000"/>
                                <a:satMod val="110000"/>
                              </a:srgb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  <a:gs pos="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50000">
                                <a:srgbClr val="FFFFFF">
                                  <a:shade val="20000"/>
                                  <a:satMod val="300000"/>
                                </a:srgbClr>
                              </a:gs>
                              <a:gs pos="7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10000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</a:gsLst>
                            <a:lin ang="5400000"/>
                          </a:gra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Total Area</a:t>
                      </a:r>
                      <a:endParaRPr lang="en-US" sz="2000" b="1" cap="none" spc="0" dirty="0">
                        <a:ln w="10541" cmpd="sng">
                          <a:solidFill>
                            <a:srgbClr val="7D7D7D">
                              <a:tint val="100000"/>
                              <a:shade val="100000"/>
                              <a:satMod val="110000"/>
                            </a:srgb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rgbClr val="FFFFFF">
                                <a:tint val="40000"/>
                                <a:satMod val="250000"/>
                              </a:srgbClr>
                            </a:gs>
                            <a:gs pos="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50000">
                              <a:srgbClr val="FFFFFF">
                                <a:shade val="20000"/>
                                <a:satMod val="300000"/>
                              </a:srgbClr>
                            </a:gs>
                            <a:gs pos="7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100000">
                              <a:srgbClr val="FFFFFF">
                                <a:tint val="40000"/>
                                <a:satMod val="250000"/>
                              </a:srgbClr>
                            </a:gs>
                          </a:gsLst>
                          <a:lin ang="5400000"/>
                        </a:gra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23" marR="310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cap="none" spc="0" dirty="0">
                          <a:ln w="10541" cmpd="sng">
                            <a:solidFill>
                              <a:srgbClr val="7D7D7D">
                                <a:tint val="100000"/>
                                <a:shade val="100000"/>
                                <a:satMod val="110000"/>
                              </a:srgb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  <a:gs pos="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50000">
                                <a:srgbClr val="FFFFFF">
                                  <a:shade val="20000"/>
                                  <a:satMod val="300000"/>
                                </a:srgbClr>
                              </a:gs>
                              <a:gs pos="7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10000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</a:gsLst>
                            <a:lin ang="5400000"/>
                          </a:gradFill>
                          <a:effectLst/>
                          <a:latin typeface="Cambria Math"/>
                          <a:ea typeface="Times New Roman"/>
                          <a:cs typeface="Calibri"/>
                        </a:rPr>
                        <a:t>1980</a:t>
                      </a:r>
                      <a:endParaRPr lang="en-US" sz="2000" b="1" cap="none" spc="0" dirty="0">
                        <a:ln w="10541" cmpd="sng">
                          <a:solidFill>
                            <a:srgbClr val="7D7D7D">
                              <a:tint val="100000"/>
                              <a:shade val="100000"/>
                              <a:satMod val="110000"/>
                            </a:srgb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rgbClr val="FFFFFF">
                                <a:tint val="40000"/>
                                <a:satMod val="250000"/>
                              </a:srgbClr>
                            </a:gs>
                            <a:gs pos="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50000">
                              <a:srgbClr val="FFFFFF">
                                <a:shade val="20000"/>
                                <a:satMod val="300000"/>
                              </a:srgbClr>
                            </a:gs>
                            <a:gs pos="7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100000">
                              <a:srgbClr val="FFFFFF">
                                <a:tint val="40000"/>
                                <a:satMod val="250000"/>
                              </a:srgbClr>
                            </a:gs>
                          </a:gsLst>
                          <a:lin ang="5400000"/>
                        </a:gra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23" marR="310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cap="none" spc="0" dirty="0">
                          <a:ln w="10541" cmpd="sng">
                            <a:solidFill>
                              <a:srgbClr val="7D7D7D">
                                <a:tint val="100000"/>
                                <a:shade val="100000"/>
                                <a:satMod val="110000"/>
                              </a:srgb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  <a:gs pos="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50000">
                                <a:srgbClr val="FFFFFF">
                                  <a:shade val="20000"/>
                                  <a:satMod val="300000"/>
                                </a:srgbClr>
                              </a:gs>
                              <a:gs pos="7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10000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</a:gsLst>
                            <a:lin ang="5400000"/>
                          </a:gradFill>
                          <a:effectLst/>
                          <a:latin typeface="Cambria Math"/>
                          <a:ea typeface="Times New Roman"/>
                          <a:cs typeface="Calibri"/>
                        </a:rPr>
                        <a:t>750</a:t>
                      </a:r>
                      <a:endParaRPr lang="en-US" sz="2600" b="1" cap="none" spc="0" dirty="0">
                        <a:ln w="10541" cmpd="sng">
                          <a:solidFill>
                            <a:srgbClr val="7D7D7D">
                              <a:tint val="100000"/>
                              <a:shade val="100000"/>
                              <a:satMod val="110000"/>
                            </a:srgb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rgbClr val="FFFFFF">
                                <a:tint val="40000"/>
                                <a:satMod val="250000"/>
                              </a:srgbClr>
                            </a:gs>
                            <a:gs pos="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50000">
                              <a:srgbClr val="FFFFFF">
                                <a:shade val="20000"/>
                                <a:satMod val="300000"/>
                              </a:srgbClr>
                            </a:gs>
                            <a:gs pos="7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100000">
                              <a:srgbClr val="FFFFFF">
                                <a:tint val="40000"/>
                                <a:satMod val="250000"/>
                              </a:srgbClr>
                            </a:gs>
                          </a:gsLst>
                          <a:lin ang="5400000"/>
                        </a:gra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23" marR="310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cap="none" spc="0" dirty="0">
                          <a:ln w="10541" cmpd="sng">
                            <a:solidFill>
                              <a:srgbClr val="7D7D7D">
                                <a:tint val="100000"/>
                                <a:shade val="100000"/>
                                <a:satMod val="110000"/>
                              </a:srgb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  <a:gs pos="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50000">
                                <a:srgbClr val="FFFFFF">
                                  <a:shade val="20000"/>
                                  <a:satMod val="300000"/>
                                </a:srgbClr>
                              </a:gs>
                              <a:gs pos="7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10000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</a:gsLst>
                            <a:lin ang="5400000"/>
                          </a:gradFill>
                          <a:effectLst/>
                          <a:latin typeface="Cambria Math"/>
                          <a:ea typeface="Times New Roman"/>
                          <a:cs typeface="Calibri"/>
                        </a:rPr>
                        <a:t>14,85,000</a:t>
                      </a:r>
                      <a:endParaRPr lang="en-US" sz="2000" b="1" cap="none" spc="0" dirty="0">
                        <a:ln w="10541" cmpd="sng">
                          <a:solidFill>
                            <a:srgbClr val="7D7D7D">
                              <a:tint val="100000"/>
                              <a:shade val="100000"/>
                              <a:satMod val="110000"/>
                            </a:srgb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rgbClr val="FFFFFF">
                                <a:tint val="40000"/>
                                <a:satMod val="250000"/>
                              </a:srgbClr>
                            </a:gs>
                            <a:gs pos="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50000">
                              <a:srgbClr val="FFFFFF">
                                <a:shade val="20000"/>
                                <a:satMod val="300000"/>
                              </a:srgbClr>
                            </a:gs>
                            <a:gs pos="7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100000">
                              <a:srgbClr val="FFFFFF">
                                <a:tint val="40000"/>
                                <a:satMod val="250000"/>
                              </a:srgbClr>
                            </a:gs>
                          </a:gsLst>
                          <a:lin ang="5400000"/>
                        </a:gra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23" marR="310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16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cap="none" spc="0" dirty="0">
                          <a:ln w="10541" cmpd="sng">
                            <a:solidFill>
                              <a:srgbClr val="7D7D7D">
                                <a:tint val="100000"/>
                                <a:shade val="100000"/>
                                <a:satMod val="110000"/>
                              </a:srgb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  <a:gs pos="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50000">
                                <a:srgbClr val="FFFFFF">
                                  <a:shade val="20000"/>
                                  <a:satMod val="300000"/>
                                </a:srgbClr>
                              </a:gs>
                              <a:gs pos="7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10000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</a:gsLst>
                            <a:lin ang="5400000"/>
                          </a:gra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Boundary wall 7 feet height</a:t>
                      </a:r>
                      <a:endParaRPr lang="en-US" sz="2000" b="1" cap="none" spc="0" dirty="0">
                        <a:ln w="10541" cmpd="sng">
                          <a:solidFill>
                            <a:srgbClr val="7D7D7D">
                              <a:tint val="100000"/>
                              <a:shade val="100000"/>
                              <a:satMod val="110000"/>
                            </a:srgb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rgbClr val="FFFFFF">
                                <a:tint val="40000"/>
                                <a:satMod val="250000"/>
                              </a:srgbClr>
                            </a:gs>
                            <a:gs pos="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50000">
                              <a:srgbClr val="FFFFFF">
                                <a:shade val="20000"/>
                                <a:satMod val="300000"/>
                              </a:srgbClr>
                            </a:gs>
                            <a:gs pos="7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100000">
                              <a:srgbClr val="FFFFFF">
                                <a:tint val="40000"/>
                                <a:satMod val="250000"/>
                              </a:srgbClr>
                            </a:gs>
                          </a:gsLst>
                          <a:lin ang="5400000"/>
                        </a:gra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23" marR="310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cap="none" spc="0" dirty="0">
                          <a:ln w="10541" cmpd="sng">
                            <a:solidFill>
                              <a:srgbClr val="7D7D7D">
                                <a:tint val="100000"/>
                                <a:shade val="100000"/>
                                <a:satMod val="110000"/>
                              </a:srgb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  <a:gs pos="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50000">
                                <a:srgbClr val="FFFFFF">
                                  <a:shade val="20000"/>
                                  <a:satMod val="300000"/>
                                </a:srgbClr>
                              </a:gs>
                              <a:gs pos="7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10000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</a:gsLst>
                            <a:lin ang="5400000"/>
                          </a:gradFill>
                          <a:effectLst/>
                          <a:latin typeface="Cambria Math"/>
                          <a:ea typeface="Times New Roman"/>
                          <a:cs typeface="Calibri"/>
                        </a:rPr>
                        <a:t> </a:t>
                      </a:r>
                      <a:endParaRPr lang="en-US" sz="2000" b="1" cap="none" spc="0" dirty="0">
                        <a:ln w="10541" cmpd="sng">
                          <a:solidFill>
                            <a:srgbClr val="7D7D7D">
                              <a:tint val="100000"/>
                              <a:shade val="100000"/>
                              <a:satMod val="110000"/>
                            </a:srgb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rgbClr val="FFFFFF">
                                <a:tint val="40000"/>
                                <a:satMod val="250000"/>
                              </a:srgbClr>
                            </a:gs>
                            <a:gs pos="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50000">
                              <a:srgbClr val="FFFFFF">
                                <a:shade val="20000"/>
                                <a:satMod val="300000"/>
                              </a:srgbClr>
                            </a:gs>
                            <a:gs pos="7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100000">
                              <a:srgbClr val="FFFFFF">
                                <a:tint val="40000"/>
                                <a:satMod val="250000"/>
                              </a:srgbClr>
                            </a:gs>
                          </a:gsLst>
                          <a:lin ang="5400000"/>
                        </a:gra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23" marR="310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cap="none" spc="0" dirty="0">
                          <a:ln w="10541" cmpd="sng">
                            <a:solidFill>
                              <a:srgbClr val="7D7D7D">
                                <a:tint val="100000"/>
                                <a:shade val="100000"/>
                                <a:satMod val="110000"/>
                              </a:srgb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  <a:gs pos="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50000">
                                <a:srgbClr val="FFFFFF">
                                  <a:shade val="20000"/>
                                  <a:satMod val="300000"/>
                                </a:srgbClr>
                              </a:gs>
                              <a:gs pos="7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10000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</a:gsLst>
                            <a:lin ang="5400000"/>
                          </a:gradFill>
                          <a:effectLst/>
                          <a:latin typeface="Cambria Math"/>
                          <a:ea typeface="Times New Roman"/>
                          <a:cs typeface="Calibri"/>
                        </a:rPr>
                        <a:t> </a:t>
                      </a:r>
                      <a:endParaRPr lang="en-US" sz="2000" b="1" cap="none" spc="0" dirty="0">
                        <a:ln w="10541" cmpd="sng">
                          <a:solidFill>
                            <a:srgbClr val="7D7D7D">
                              <a:tint val="100000"/>
                              <a:shade val="100000"/>
                              <a:satMod val="110000"/>
                            </a:srgb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rgbClr val="FFFFFF">
                                <a:tint val="40000"/>
                                <a:satMod val="250000"/>
                              </a:srgbClr>
                            </a:gs>
                            <a:gs pos="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50000">
                              <a:srgbClr val="FFFFFF">
                                <a:shade val="20000"/>
                                <a:satMod val="300000"/>
                              </a:srgbClr>
                            </a:gs>
                            <a:gs pos="7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100000">
                              <a:srgbClr val="FFFFFF">
                                <a:tint val="40000"/>
                                <a:satMod val="250000"/>
                              </a:srgbClr>
                            </a:gs>
                          </a:gsLst>
                          <a:lin ang="5400000"/>
                        </a:gra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23" marR="310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cap="none" spc="0" dirty="0">
                          <a:ln w="10541" cmpd="sng">
                            <a:solidFill>
                              <a:srgbClr val="7D7D7D">
                                <a:tint val="100000"/>
                                <a:shade val="100000"/>
                                <a:satMod val="110000"/>
                              </a:srgb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  <a:gs pos="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50000">
                                <a:srgbClr val="FFFFFF">
                                  <a:shade val="20000"/>
                                  <a:satMod val="300000"/>
                                </a:srgbClr>
                              </a:gs>
                              <a:gs pos="7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10000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</a:gsLst>
                            <a:lin ang="5400000"/>
                          </a:gradFill>
                          <a:effectLst/>
                          <a:latin typeface="Cambria Math"/>
                          <a:ea typeface="Times New Roman"/>
                          <a:cs typeface="Calibri"/>
                        </a:rPr>
                        <a:t>500,000</a:t>
                      </a:r>
                      <a:endParaRPr lang="en-US" sz="2000" b="1" cap="none" spc="0" dirty="0">
                        <a:ln w="10541" cmpd="sng">
                          <a:solidFill>
                            <a:srgbClr val="7D7D7D">
                              <a:tint val="100000"/>
                              <a:shade val="100000"/>
                              <a:satMod val="110000"/>
                            </a:srgb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rgbClr val="FFFFFF">
                                <a:tint val="40000"/>
                                <a:satMod val="250000"/>
                              </a:srgbClr>
                            </a:gs>
                            <a:gs pos="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50000">
                              <a:srgbClr val="FFFFFF">
                                <a:shade val="20000"/>
                                <a:satMod val="300000"/>
                              </a:srgbClr>
                            </a:gs>
                            <a:gs pos="7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100000">
                              <a:srgbClr val="FFFFFF">
                                <a:tint val="40000"/>
                                <a:satMod val="250000"/>
                              </a:srgbClr>
                            </a:gs>
                          </a:gsLst>
                          <a:lin ang="5400000"/>
                        </a:gra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23" marR="310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Total Building &amp; Infrastructure Cost </a:t>
                      </a:r>
                      <a:endParaRPr lang="en-US" sz="2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23" marR="31023" marT="0" marB="0" anchor="ctr">
                    <a:lnL>
                      <a:noFill/>
                    </a:lnL>
                    <a:lnR>
                      <a:noFill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rgbClr val="FFFFFF"/>
                          </a:solidFill>
                          <a:effectLst/>
                          <a:latin typeface="Cambria Math"/>
                          <a:ea typeface="Times New Roman"/>
                          <a:cs typeface="Calibri"/>
                        </a:rPr>
                        <a:t>14,697,600</a:t>
                      </a:r>
                      <a:endParaRPr lang="en-US" sz="2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23" marR="31023" marT="0" marB="0" anchor="ctr">
                    <a:lnL>
                      <a:noFill/>
                    </a:lnL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2600" dirty="0"/>
                    </a:p>
                  </a:txBody>
                  <a:tcPr marL="41364" marR="41364" marT="20682" marB="20682" anchor="ctr">
                    <a:lnL>
                      <a:noFill/>
                    </a:lnL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sz="2600" dirty="0"/>
                    </a:p>
                  </a:txBody>
                  <a:tcPr marL="41364" marR="41364" marT="20682" marB="20682" anchor="ctr"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240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171701" y="2171700"/>
            <a:ext cx="6858003" cy="251460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 rot="16200000">
            <a:off x="-2472955" y="2480044"/>
            <a:ext cx="6850914" cy="1905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smtClean="0">
                <a:ln w="31550" cmpd="sng">
                  <a:solidFill>
                    <a:srgbClr val="7030A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nstantia" pitchFamily="18" charset="0"/>
              </a:rPr>
              <a:t>Types of costs</a:t>
            </a:r>
            <a:endParaRPr lang="en-US" b="1" dirty="0">
              <a:ln w="31550" cmpd="sng">
                <a:solidFill>
                  <a:srgbClr val="7030A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3" y="7086"/>
            <a:ext cx="6627626" cy="6850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744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07"/>
            <a:ext cx="9144000" cy="1575393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1736"/>
            <a:ext cx="9144000" cy="144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smtClean="0">
                <a:ln w="24500" cmpd="dbl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nstantia" pitchFamily="18" charset="0"/>
              </a:rPr>
              <a:t>Types of Costs</a:t>
            </a:r>
            <a:endParaRPr lang="en-US" b="1" dirty="0">
              <a:ln w="24500" cmpd="dbl">
                <a:solidFill>
                  <a:schemeClr val="tx1"/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21463"/>
            <a:ext cx="8229600" cy="4525963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Costs for a startup 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business</a:t>
            </a:r>
          </a:p>
          <a:p>
            <a:pPr marL="0" indent="0">
              <a:buNone/>
            </a:pP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Administrative 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Costs: 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774599"/>
              </p:ext>
            </p:extLst>
          </p:nvPr>
        </p:nvGraphicFramePr>
        <p:xfrm>
          <a:off x="152400" y="2895600"/>
          <a:ext cx="8839200" cy="3962398"/>
        </p:xfrm>
        <a:graphic>
          <a:graphicData uri="http://schemas.openxmlformats.org/drawingml/2006/table">
            <a:tbl>
              <a:tblPr firstRow="1" firstCol="1" bandRow="1"/>
              <a:tblGrid>
                <a:gridCol w="6165682"/>
                <a:gridCol w="2673518"/>
              </a:tblGrid>
              <a:tr h="4409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cap="none" spc="0" dirty="0">
                          <a:ln w="17780" cmpd="sng">
                            <a:solidFill>
                              <a:schemeClr val="accent2"/>
                            </a:solidFill>
                            <a:prstDash val="solid"/>
                            <a:miter lim="800000"/>
                          </a:ln>
                          <a:solidFill>
                            <a:schemeClr val="tx1"/>
                          </a:soli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  <a:latin typeface="Calibri"/>
                          <a:ea typeface="Times New Roman"/>
                          <a:cs typeface="Calibri"/>
                        </a:rPr>
                        <a:t>Administration expense </a:t>
                      </a:r>
                      <a:endParaRPr lang="en-US" sz="1200" b="1" cap="none" spc="0" dirty="0">
                        <a:ln w="17780" cmpd="sng">
                          <a:solidFill>
                            <a:schemeClr val="accent2"/>
                          </a:solidFill>
                          <a:prstDash val="solid"/>
                          <a:miter lim="800000"/>
                        </a:ln>
                        <a:solidFill>
                          <a:schemeClr val="tx1"/>
                        </a:soli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cap="none" spc="0">
                          <a:ln w="17780" cmpd="sng">
                            <a:solidFill>
                              <a:schemeClr val="accent2"/>
                            </a:solidFill>
                            <a:prstDash val="solid"/>
                            <a:miter lim="800000"/>
                          </a:ln>
                          <a:solidFill>
                            <a:schemeClr val="tx1"/>
                          </a:soli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  <a:latin typeface="Cambria Math"/>
                          <a:ea typeface="Times New Roman"/>
                          <a:cs typeface="Calibri"/>
                        </a:rPr>
                        <a:t>546,000</a:t>
                      </a:r>
                      <a:endParaRPr lang="en-US" sz="1100" b="1" cap="none" spc="0">
                        <a:ln w="17780" cmpd="sng">
                          <a:solidFill>
                            <a:schemeClr val="accent2"/>
                          </a:solidFill>
                          <a:prstDash val="solid"/>
                          <a:miter lim="800000"/>
                        </a:ln>
                        <a:solidFill>
                          <a:schemeClr val="tx1"/>
                        </a:soli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09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cap="none" spc="0" dirty="0">
                          <a:ln w="17780" cmpd="sng">
                            <a:solidFill>
                              <a:schemeClr val="accent2"/>
                            </a:solidFill>
                            <a:prstDash val="solid"/>
                            <a:miter lim="800000"/>
                          </a:ln>
                          <a:solidFill>
                            <a:schemeClr val="tx1"/>
                          </a:soli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  <a:latin typeface="Calibri"/>
                          <a:ea typeface="Times New Roman"/>
                          <a:cs typeface="Calibri"/>
                        </a:rPr>
                        <a:t>Administration benefits expense </a:t>
                      </a:r>
                      <a:endParaRPr lang="en-US" sz="1200" b="1" cap="none" spc="0" dirty="0">
                        <a:ln w="17780" cmpd="sng">
                          <a:solidFill>
                            <a:schemeClr val="accent2"/>
                          </a:solidFill>
                          <a:prstDash val="solid"/>
                          <a:miter lim="800000"/>
                        </a:ln>
                        <a:solidFill>
                          <a:schemeClr val="tx1"/>
                        </a:soli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cap="none" spc="0">
                          <a:ln w="17780" cmpd="sng">
                            <a:solidFill>
                              <a:schemeClr val="accent2"/>
                            </a:solidFill>
                            <a:prstDash val="solid"/>
                            <a:miter lim="800000"/>
                          </a:ln>
                          <a:solidFill>
                            <a:schemeClr val="tx1"/>
                          </a:soli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  <a:latin typeface="Cambria Math"/>
                          <a:ea typeface="Times New Roman"/>
                          <a:cs typeface="Calibri"/>
                        </a:rPr>
                        <a:t>16,380</a:t>
                      </a:r>
                      <a:endParaRPr lang="en-US" sz="1100" b="1" cap="none" spc="0">
                        <a:ln w="17780" cmpd="sng">
                          <a:solidFill>
                            <a:schemeClr val="accent2"/>
                          </a:solidFill>
                          <a:prstDash val="solid"/>
                          <a:miter lim="800000"/>
                        </a:ln>
                        <a:solidFill>
                          <a:schemeClr val="tx1"/>
                        </a:soli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09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cap="none" spc="0" dirty="0">
                          <a:ln w="17780" cmpd="sng">
                            <a:solidFill>
                              <a:schemeClr val="accent2"/>
                            </a:solidFill>
                            <a:prstDash val="solid"/>
                            <a:miter lim="800000"/>
                          </a:ln>
                          <a:solidFill>
                            <a:schemeClr val="tx1"/>
                          </a:soli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  <a:latin typeface="Calibri"/>
                          <a:ea typeface="Times New Roman"/>
                          <a:cs typeface="Calibri"/>
                        </a:rPr>
                        <a:t>Travelling expense </a:t>
                      </a:r>
                      <a:endParaRPr lang="en-US" sz="1200" b="1" cap="none" spc="0" dirty="0">
                        <a:ln w="17780" cmpd="sng">
                          <a:solidFill>
                            <a:schemeClr val="accent2"/>
                          </a:solidFill>
                          <a:prstDash val="solid"/>
                          <a:miter lim="800000"/>
                        </a:ln>
                        <a:solidFill>
                          <a:schemeClr val="tx1"/>
                        </a:soli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cap="none" spc="0">
                          <a:ln w="17780" cmpd="sng">
                            <a:solidFill>
                              <a:schemeClr val="accent2"/>
                            </a:solidFill>
                            <a:prstDash val="solid"/>
                            <a:miter lim="800000"/>
                          </a:ln>
                          <a:solidFill>
                            <a:schemeClr val="tx1"/>
                          </a:soli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  <a:latin typeface="Cambria Math"/>
                          <a:ea typeface="Times New Roman"/>
                          <a:cs typeface="Calibri"/>
                        </a:rPr>
                        <a:t>27,300</a:t>
                      </a:r>
                      <a:endParaRPr lang="en-US" sz="1100" b="1" cap="none" spc="0">
                        <a:ln w="17780" cmpd="sng">
                          <a:solidFill>
                            <a:schemeClr val="accent2"/>
                          </a:solidFill>
                          <a:prstDash val="solid"/>
                          <a:miter lim="800000"/>
                        </a:ln>
                        <a:solidFill>
                          <a:schemeClr val="tx1"/>
                        </a:soli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09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cap="none" spc="0" dirty="0">
                          <a:ln w="17780" cmpd="sng">
                            <a:solidFill>
                              <a:schemeClr val="accent2"/>
                            </a:solidFill>
                            <a:prstDash val="solid"/>
                            <a:miter lim="800000"/>
                          </a:ln>
                          <a:solidFill>
                            <a:schemeClr val="tx1"/>
                          </a:soli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  <a:latin typeface="Calibri"/>
                          <a:ea typeface="Times New Roman"/>
                          <a:cs typeface="Calibri"/>
                        </a:rPr>
                        <a:t>Communication expense</a:t>
                      </a:r>
                      <a:endParaRPr lang="en-US" sz="1200" b="1" cap="none" spc="0" dirty="0">
                        <a:ln w="17780" cmpd="sng">
                          <a:solidFill>
                            <a:schemeClr val="accent2"/>
                          </a:solidFill>
                          <a:prstDash val="solid"/>
                          <a:miter lim="800000"/>
                        </a:ln>
                        <a:solidFill>
                          <a:schemeClr val="tx1"/>
                        </a:soli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cap="none" spc="0">
                          <a:ln w="17780" cmpd="sng">
                            <a:solidFill>
                              <a:schemeClr val="accent2"/>
                            </a:solidFill>
                            <a:prstDash val="solid"/>
                            <a:miter lim="800000"/>
                          </a:ln>
                          <a:solidFill>
                            <a:schemeClr val="tx1"/>
                          </a:soli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  <a:latin typeface="Cambria Math"/>
                          <a:ea typeface="Times New Roman"/>
                          <a:cs typeface="Calibri"/>
                        </a:rPr>
                        <a:t>16,380</a:t>
                      </a:r>
                      <a:endParaRPr lang="en-US" sz="1100" b="1" cap="none" spc="0">
                        <a:ln w="17780" cmpd="sng">
                          <a:solidFill>
                            <a:schemeClr val="accent2"/>
                          </a:solidFill>
                          <a:prstDash val="solid"/>
                          <a:miter lim="800000"/>
                        </a:ln>
                        <a:solidFill>
                          <a:schemeClr val="tx1"/>
                        </a:soli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09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cap="none" spc="0" dirty="0">
                          <a:ln w="17780" cmpd="sng">
                            <a:solidFill>
                              <a:schemeClr val="accent2"/>
                            </a:solidFill>
                            <a:prstDash val="solid"/>
                            <a:miter lim="800000"/>
                          </a:ln>
                          <a:solidFill>
                            <a:schemeClr val="tx1"/>
                          </a:soli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  <a:latin typeface="Calibri"/>
                          <a:ea typeface="Times New Roman"/>
                          <a:cs typeface="Calibri"/>
                        </a:rPr>
                        <a:t>Office expense (stationary etc…) </a:t>
                      </a:r>
                      <a:endParaRPr lang="en-US" sz="1200" b="1" cap="none" spc="0" dirty="0">
                        <a:ln w="17780" cmpd="sng">
                          <a:solidFill>
                            <a:schemeClr val="accent2"/>
                          </a:solidFill>
                          <a:prstDash val="solid"/>
                          <a:miter lim="800000"/>
                        </a:ln>
                        <a:solidFill>
                          <a:schemeClr val="tx1"/>
                        </a:soli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cap="none" spc="0">
                          <a:ln w="17780" cmpd="sng">
                            <a:solidFill>
                              <a:schemeClr val="accent2"/>
                            </a:solidFill>
                            <a:prstDash val="solid"/>
                            <a:miter lim="800000"/>
                          </a:ln>
                          <a:solidFill>
                            <a:schemeClr val="tx1"/>
                          </a:soli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  <a:latin typeface="Cambria Math"/>
                          <a:ea typeface="Times New Roman"/>
                          <a:cs typeface="Calibri"/>
                        </a:rPr>
                        <a:t>16,380</a:t>
                      </a:r>
                      <a:endParaRPr lang="en-US" sz="1100" b="1" cap="none" spc="0">
                        <a:ln w="17780" cmpd="sng">
                          <a:solidFill>
                            <a:schemeClr val="accent2"/>
                          </a:solidFill>
                          <a:prstDash val="solid"/>
                          <a:miter lim="800000"/>
                        </a:ln>
                        <a:solidFill>
                          <a:schemeClr val="tx1"/>
                        </a:soli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09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cap="none" spc="0" dirty="0">
                          <a:ln w="17780" cmpd="sng">
                            <a:solidFill>
                              <a:schemeClr val="accent2"/>
                            </a:solidFill>
                            <a:prstDash val="solid"/>
                            <a:miter lim="800000"/>
                          </a:ln>
                          <a:solidFill>
                            <a:schemeClr val="tx1"/>
                          </a:soli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  <a:latin typeface="Calibri"/>
                          <a:ea typeface="Times New Roman"/>
                          <a:cs typeface="Calibri"/>
                        </a:rPr>
                        <a:t>Professional fees </a:t>
                      </a:r>
                      <a:r>
                        <a:rPr lang="en-US" sz="2000" b="1" cap="none" spc="0" dirty="0">
                          <a:ln w="17780" cmpd="sng">
                            <a:solidFill>
                              <a:schemeClr val="accent2"/>
                            </a:solidFill>
                            <a:prstDash val="solid"/>
                            <a:miter lim="800000"/>
                          </a:ln>
                          <a:solidFill>
                            <a:schemeClr val="tx1"/>
                          </a:soli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  <a:latin typeface="Calibri"/>
                          <a:ea typeface="Times New Roman"/>
                          <a:cs typeface="Calibri"/>
                        </a:rPr>
                        <a:t>(legal, audit etc.) </a:t>
                      </a:r>
                      <a:endParaRPr lang="en-US" sz="1200" b="1" cap="none" spc="0" dirty="0">
                        <a:ln w="17780" cmpd="sng">
                          <a:solidFill>
                            <a:schemeClr val="accent2"/>
                          </a:solidFill>
                          <a:prstDash val="solid"/>
                          <a:miter lim="800000"/>
                        </a:ln>
                        <a:solidFill>
                          <a:schemeClr val="tx1"/>
                        </a:soli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cap="none" spc="0">
                          <a:ln w="17780" cmpd="sng">
                            <a:solidFill>
                              <a:schemeClr val="accent2"/>
                            </a:solidFill>
                            <a:prstDash val="solid"/>
                            <a:miter lim="800000"/>
                          </a:ln>
                          <a:solidFill>
                            <a:schemeClr val="tx1"/>
                          </a:soli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  <a:latin typeface="Cambria Math"/>
                          <a:ea typeface="Times New Roman"/>
                          <a:cs typeface="Calibri"/>
                        </a:rPr>
                        <a:t>20,726</a:t>
                      </a:r>
                      <a:endParaRPr lang="en-US" sz="1100" b="1" cap="none" spc="0">
                        <a:ln w="17780" cmpd="sng">
                          <a:solidFill>
                            <a:schemeClr val="accent2"/>
                          </a:solidFill>
                          <a:prstDash val="solid"/>
                          <a:miter lim="800000"/>
                        </a:ln>
                        <a:solidFill>
                          <a:schemeClr val="tx1"/>
                        </a:soli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09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cap="none" spc="0" dirty="0">
                          <a:ln w="17780" cmpd="sng">
                            <a:solidFill>
                              <a:schemeClr val="accent2"/>
                            </a:solidFill>
                            <a:prstDash val="solid"/>
                            <a:miter lim="800000"/>
                          </a:ln>
                          <a:solidFill>
                            <a:schemeClr val="tx1"/>
                          </a:soli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  <a:latin typeface="Calibri"/>
                          <a:ea typeface="Times New Roman"/>
                          <a:cs typeface="Calibri"/>
                        </a:rPr>
                        <a:t>Depreciation expense </a:t>
                      </a:r>
                      <a:endParaRPr lang="en-US" sz="1200" b="1" cap="none" spc="0" dirty="0">
                        <a:ln w="17780" cmpd="sng">
                          <a:solidFill>
                            <a:schemeClr val="accent2"/>
                          </a:solidFill>
                          <a:prstDash val="solid"/>
                          <a:miter lim="800000"/>
                        </a:ln>
                        <a:solidFill>
                          <a:schemeClr val="tx1"/>
                        </a:soli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cap="none" spc="0">
                          <a:ln w="17780" cmpd="sng">
                            <a:solidFill>
                              <a:schemeClr val="accent2"/>
                            </a:solidFill>
                            <a:prstDash val="solid"/>
                            <a:miter lim="800000"/>
                          </a:ln>
                          <a:solidFill>
                            <a:schemeClr val="tx1"/>
                          </a:soli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  <a:latin typeface="Cambria Math"/>
                          <a:ea typeface="Times New Roman"/>
                          <a:cs typeface="Calibri"/>
                        </a:rPr>
                        <a:t>1,029,639</a:t>
                      </a:r>
                      <a:endParaRPr lang="en-US" sz="1100" b="1" cap="none" spc="0">
                        <a:ln w="17780" cmpd="sng">
                          <a:solidFill>
                            <a:schemeClr val="accent2"/>
                          </a:solidFill>
                          <a:prstDash val="solid"/>
                          <a:miter lim="800000"/>
                        </a:ln>
                        <a:solidFill>
                          <a:schemeClr val="tx1"/>
                        </a:soli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09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cap="none" spc="0" dirty="0">
                          <a:ln w="17780" cmpd="sng">
                            <a:solidFill>
                              <a:schemeClr val="accent2"/>
                            </a:solidFill>
                            <a:prstDash val="solid"/>
                            <a:miter lim="800000"/>
                          </a:ln>
                          <a:solidFill>
                            <a:schemeClr val="tx1"/>
                          </a:soli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  <a:latin typeface="Calibri"/>
                          <a:ea typeface="Times New Roman"/>
                          <a:cs typeface="Calibri"/>
                        </a:rPr>
                        <a:t>Amortization of pre-operating costs </a:t>
                      </a:r>
                      <a:endParaRPr lang="en-US" sz="1200" b="1" cap="none" spc="0" dirty="0">
                        <a:ln w="17780" cmpd="sng">
                          <a:solidFill>
                            <a:schemeClr val="accent2"/>
                          </a:solidFill>
                          <a:prstDash val="solid"/>
                          <a:miter lim="800000"/>
                        </a:ln>
                        <a:solidFill>
                          <a:schemeClr val="tx1"/>
                        </a:soli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cap="none" spc="0" dirty="0">
                          <a:ln w="17780" cmpd="sng">
                            <a:solidFill>
                              <a:schemeClr val="accent2"/>
                            </a:solidFill>
                            <a:prstDash val="solid"/>
                            <a:miter lim="800000"/>
                          </a:ln>
                          <a:solidFill>
                            <a:schemeClr val="tx1"/>
                          </a:soli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  <a:latin typeface="Cambria Math"/>
                          <a:ea typeface="Times New Roman"/>
                          <a:cs typeface="Calibri"/>
                        </a:rPr>
                        <a:t>16,000</a:t>
                      </a:r>
                      <a:endParaRPr lang="en-US" sz="1100" b="1" cap="none" spc="0" dirty="0">
                        <a:ln w="17780" cmpd="sng">
                          <a:solidFill>
                            <a:schemeClr val="accent2"/>
                          </a:solidFill>
                          <a:prstDash val="solid"/>
                          <a:miter lim="800000"/>
                        </a:ln>
                        <a:solidFill>
                          <a:schemeClr val="tx1"/>
                        </a:soli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349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cap="none" spc="0" dirty="0">
                          <a:ln w="17780" cmpd="sng">
                            <a:solidFill>
                              <a:schemeClr val="accent2"/>
                            </a:solidFill>
                            <a:prstDash val="solid"/>
                            <a:miter lim="800000"/>
                          </a:ln>
                          <a:solidFill>
                            <a:schemeClr val="bg1"/>
                          </a:soli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  <a:latin typeface="Calibri"/>
                          <a:ea typeface="Times New Roman"/>
                          <a:cs typeface="Calibri"/>
                        </a:rPr>
                        <a:t>Subtotal</a:t>
                      </a:r>
                      <a:endParaRPr lang="en-US" sz="1100" dirty="0">
                        <a:ln w="17780" cmpd="sng">
                          <a:solidFill>
                            <a:schemeClr val="accent2"/>
                          </a:solidFill>
                          <a:prstDash val="solid"/>
                          <a:miter lim="800000"/>
                        </a:ln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cap="none" spc="0" dirty="0">
                          <a:ln w="17780" cmpd="sng">
                            <a:solidFill>
                              <a:schemeClr val="accent2"/>
                            </a:solidFill>
                            <a:prstDash val="solid"/>
                            <a:miter lim="800000"/>
                          </a:ln>
                          <a:solidFill>
                            <a:schemeClr val="bg1"/>
                          </a:soli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  <a:latin typeface="Cambria Math"/>
                          <a:ea typeface="Times New Roman"/>
                          <a:cs typeface="Calibri"/>
                        </a:rPr>
                        <a:t>1,688,805</a:t>
                      </a:r>
                      <a:endParaRPr lang="en-US" sz="1100" b="1" cap="none" spc="0" dirty="0">
                        <a:ln w="17780" cmpd="sng">
                          <a:solidFill>
                            <a:schemeClr val="accent2"/>
                          </a:solidFill>
                          <a:prstDash val="solid"/>
                          <a:miter lim="800000"/>
                        </a:ln>
                        <a:solidFill>
                          <a:schemeClr val="bg1"/>
                        </a:soli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150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24807"/>
            <a:ext cx="9144000" cy="1803991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1736"/>
            <a:ext cx="9144000" cy="144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smtClean="0">
                <a:ln w="24500" cmpd="dbl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nstantia" pitchFamily="18" charset="0"/>
              </a:rPr>
              <a:t>Types of Costs</a:t>
            </a:r>
            <a:endParaRPr lang="en-US" b="1" dirty="0">
              <a:ln w="24500" cmpd="dbl">
                <a:solidFill>
                  <a:schemeClr val="tx1"/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828798"/>
            <a:ext cx="8229600" cy="4525963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Costs for a startup 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business</a:t>
            </a:r>
          </a:p>
          <a:p>
            <a:pPr marL="0" indent="0">
              <a:buNone/>
            </a:pP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Costs for sales: 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1534"/>
              </p:ext>
            </p:extLst>
          </p:nvPr>
        </p:nvGraphicFramePr>
        <p:xfrm>
          <a:off x="0" y="3060617"/>
          <a:ext cx="9144000" cy="3995928"/>
        </p:xfrm>
        <a:graphic>
          <a:graphicData uri="http://schemas.openxmlformats.org/drawingml/2006/table">
            <a:tbl>
              <a:tblPr firstRow="1" firstCol="1" bandRow="1"/>
              <a:tblGrid>
                <a:gridCol w="6378292"/>
                <a:gridCol w="2765708"/>
              </a:tblGrid>
              <a:tr h="4643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cap="none" spc="0" dirty="0">
                          <a:ln w="17780" cmpd="sng">
                            <a:solidFill>
                              <a:schemeClr val="accent2"/>
                            </a:solidFill>
                            <a:prstDash val="solid"/>
                            <a:miter lim="800000"/>
                          </a:ln>
                          <a:solidFill>
                            <a:schemeClr val="tx1"/>
                          </a:soli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  <a:latin typeface="Calibri"/>
                          <a:ea typeface="Times New Roman"/>
                          <a:cs typeface="Calibri"/>
                        </a:rPr>
                        <a:t>Cost of DOC </a:t>
                      </a:r>
                      <a:endParaRPr lang="en-US" sz="1400" b="1" cap="none" spc="0" dirty="0">
                        <a:ln w="17780" cmpd="sng">
                          <a:solidFill>
                            <a:schemeClr val="accent2"/>
                          </a:solidFill>
                          <a:prstDash val="solid"/>
                          <a:miter lim="800000"/>
                        </a:ln>
                        <a:solidFill>
                          <a:schemeClr val="tx1"/>
                        </a:soli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cap="none" spc="0" dirty="0">
                          <a:ln w="17780" cmpd="sng">
                            <a:solidFill>
                              <a:schemeClr val="accent2"/>
                            </a:solidFill>
                            <a:prstDash val="solid"/>
                            <a:miter lim="800000"/>
                          </a:ln>
                          <a:solidFill>
                            <a:schemeClr val="tx1"/>
                          </a:soli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  <a:latin typeface="Cambria Math"/>
                          <a:ea typeface="Times New Roman"/>
                          <a:cs typeface="Calibri"/>
                        </a:rPr>
                        <a:t>12,600,000</a:t>
                      </a:r>
                      <a:endParaRPr lang="en-US" sz="1400" b="1" cap="none" spc="0" dirty="0">
                        <a:ln w="17780" cmpd="sng">
                          <a:solidFill>
                            <a:schemeClr val="accent2"/>
                          </a:solidFill>
                          <a:prstDash val="solid"/>
                          <a:miter lim="800000"/>
                        </a:ln>
                        <a:solidFill>
                          <a:schemeClr val="tx1"/>
                        </a:soli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43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cap="none" spc="0" dirty="0">
                          <a:ln w="17780" cmpd="sng">
                            <a:solidFill>
                              <a:schemeClr val="accent2"/>
                            </a:solidFill>
                            <a:prstDash val="solid"/>
                            <a:miter lim="800000"/>
                          </a:ln>
                          <a:solidFill>
                            <a:schemeClr val="tx1"/>
                          </a:soli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  <a:latin typeface="Calibri"/>
                          <a:ea typeface="Times New Roman"/>
                          <a:cs typeface="Calibri"/>
                        </a:rPr>
                        <a:t>Cost of Feed </a:t>
                      </a:r>
                      <a:endParaRPr lang="en-US" sz="1400" b="1" cap="none" spc="0" dirty="0">
                        <a:ln w="17780" cmpd="sng">
                          <a:solidFill>
                            <a:schemeClr val="accent2"/>
                          </a:solidFill>
                          <a:prstDash val="solid"/>
                          <a:miter lim="800000"/>
                        </a:ln>
                        <a:solidFill>
                          <a:schemeClr val="tx1"/>
                        </a:soli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cap="none" spc="0" dirty="0">
                          <a:ln w="17780" cmpd="sng">
                            <a:solidFill>
                              <a:schemeClr val="accent2"/>
                            </a:solidFill>
                            <a:prstDash val="solid"/>
                            <a:miter lim="800000"/>
                          </a:ln>
                          <a:solidFill>
                            <a:schemeClr val="tx1"/>
                          </a:soli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  <a:latin typeface="Cambria Math"/>
                          <a:ea typeface="Times New Roman"/>
                          <a:cs typeface="Calibri"/>
                        </a:rPr>
                        <a:t>18,000,000</a:t>
                      </a:r>
                      <a:endParaRPr lang="en-US" sz="1400" b="1" cap="none" spc="0" dirty="0">
                        <a:ln w="17780" cmpd="sng">
                          <a:solidFill>
                            <a:schemeClr val="accent2"/>
                          </a:solidFill>
                          <a:prstDash val="solid"/>
                          <a:miter lim="800000"/>
                        </a:ln>
                        <a:solidFill>
                          <a:schemeClr val="tx1"/>
                        </a:soli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43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cap="none" spc="0" dirty="0">
                          <a:ln w="17780" cmpd="sng">
                            <a:solidFill>
                              <a:schemeClr val="accent2"/>
                            </a:solidFill>
                            <a:prstDash val="solid"/>
                            <a:miter lim="800000"/>
                          </a:ln>
                          <a:solidFill>
                            <a:schemeClr val="tx1"/>
                          </a:soli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  <a:latin typeface="Calibri"/>
                          <a:ea typeface="Times New Roman"/>
                          <a:cs typeface="Calibri"/>
                        </a:rPr>
                        <a:t>Operations costs (direct labor) </a:t>
                      </a:r>
                      <a:endParaRPr lang="en-US" sz="1400" b="1" cap="none" spc="0" dirty="0">
                        <a:ln w="17780" cmpd="sng">
                          <a:solidFill>
                            <a:schemeClr val="accent2"/>
                          </a:solidFill>
                          <a:prstDash val="solid"/>
                          <a:miter lim="800000"/>
                        </a:ln>
                        <a:solidFill>
                          <a:schemeClr val="tx1"/>
                        </a:soli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cap="none" spc="0" dirty="0">
                          <a:ln w="17780" cmpd="sng">
                            <a:solidFill>
                              <a:schemeClr val="accent2"/>
                            </a:solidFill>
                            <a:prstDash val="solid"/>
                            <a:miter lim="800000"/>
                          </a:ln>
                          <a:solidFill>
                            <a:schemeClr val="tx1"/>
                          </a:soli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  <a:latin typeface="Cambria Math"/>
                          <a:ea typeface="Times New Roman"/>
                          <a:cs typeface="Calibri"/>
                        </a:rPr>
                        <a:t>300,000</a:t>
                      </a:r>
                      <a:endParaRPr lang="en-US" sz="1400" b="1" cap="none" spc="0" dirty="0">
                        <a:ln w="17780" cmpd="sng">
                          <a:solidFill>
                            <a:schemeClr val="accent2"/>
                          </a:solidFill>
                          <a:prstDash val="solid"/>
                          <a:miter lim="800000"/>
                        </a:ln>
                        <a:solidFill>
                          <a:schemeClr val="tx1"/>
                        </a:soli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33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cap="none" spc="0" dirty="0">
                          <a:ln w="17780" cmpd="sng">
                            <a:solidFill>
                              <a:schemeClr val="accent2"/>
                            </a:solidFill>
                            <a:prstDash val="solid"/>
                            <a:miter lim="800000"/>
                          </a:ln>
                          <a:solidFill>
                            <a:schemeClr val="tx1"/>
                          </a:soli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  <a:latin typeface="Calibri"/>
                          <a:ea typeface="Times New Roman"/>
                          <a:cs typeface="Calibri"/>
                        </a:rPr>
                        <a:t>Vaccination, Medication &amp; Disinfection </a:t>
                      </a:r>
                      <a:endParaRPr lang="en-US" sz="1400" b="1" cap="none" spc="0" dirty="0">
                        <a:ln w="17780" cmpd="sng">
                          <a:solidFill>
                            <a:schemeClr val="accent2"/>
                          </a:solidFill>
                          <a:prstDash val="solid"/>
                          <a:miter lim="800000"/>
                        </a:ln>
                        <a:solidFill>
                          <a:schemeClr val="tx1"/>
                        </a:soli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cap="none" spc="0" dirty="0">
                          <a:ln w="17780" cmpd="sng">
                            <a:solidFill>
                              <a:schemeClr val="accent2"/>
                            </a:solidFill>
                            <a:prstDash val="solid"/>
                            <a:miter lim="800000"/>
                          </a:ln>
                          <a:solidFill>
                            <a:schemeClr val="tx1"/>
                          </a:soli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  <a:latin typeface="Cambria Math"/>
                          <a:ea typeface="Times New Roman"/>
                          <a:cs typeface="Calibri"/>
                        </a:rPr>
                        <a:t>1,500,000</a:t>
                      </a:r>
                      <a:endParaRPr lang="en-US" sz="1400" b="1" cap="none" spc="0" dirty="0">
                        <a:ln w="17780" cmpd="sng">
                          <a:solidFill>
                            <a:schemeClr val="accent2"/>
                          </a:solidFill>
                          <a:prstDash val="solid"/>
                          <a:miter lim="800000"/>
                        </a:ln>
                        <a:solidFill>
                          <a:schemeClr val="tx1"/>
                        </a:soli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43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cap="none" spc="0" dirty="0">
                          <a:ln w="17780" cmpd="sng">
                            <a:solidFill>
                              <a:schemeClr val="accent2"/>
                            </a:solidFill>
                            <a:prstDash val="solid"/>
                            <a:miter lim="800000"/>
                          </a:ln>
                          <a:solidFill>
                            <a:schemeClr val="tx1"/>
                          </a:soli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  <a:latin typeface="Calibri"/>
                          <a:ea typeface="Times New Roman"/>
                          <a:cs typeface="Calibri"/>
                        </a:rPr>
                        <a:t>Direct Electricity </a:t>
                      </a:r>
                      <a:endParaRPr lang="en-US" sz="1400" b="1" cap="none" spc="0" dirty="0">
                        <a:ln w="17780" cmpd="sng">
                          <a:solidFill>
                            <a:schemeClr val="accent2"/>
                          </a:solidFill>
                          <a:prstDash val="solid"/>
                          <a:miter lim="800000"/>
                        </a:ln>
                        <a:solidFill>
                          <a:schemeClr val="tx1"/>
                        </a:soli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cap="none" spc="0" dirty="0">
                          <a:ln w="17780" cmpd="sng">
                            <a:solidFill>
                              <a:schemeClr val="accent2"/>
                            </a:solidFill>
                            <a:prstDash val="solid"/>
                            <a:miter lim="800000"/>
                          </a:ln>
                          <a:solidFill>
                            <a:schemeClr val="tx1"/>
                          </a:soli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  <a:latin typeface="Cambria Math"/>
                          <a:ea typeface="Times New Roman"/>
                          <a:cs typeface="Calibri"/>
                        </a:rPr>
                        <a:t>2,000,000</a:t>
                      </a:r>
                      <a:endParaRPr lang="en-US" sz="1400" b="1" cap="none" spc="0" dirty="0">
                        <a:ln w="17780" cmpd="sng">
                          <a:solidFill>
                            <a:schemeClr val="accent2"/>
                          </a:solidFill>
                          <a:prstDash val="solid"/>
                          <a:miter lim="800000"/>
                        </a:ln>
                        <a:solidFill>
                          <a:schemeClr val="tx1"/>
                        </a:soli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43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cap="none" spc="0" dirty="0">
                          <a:ln w="17780" cmpd="sng">
                            <a:solidFill>
                              <a:schemeClr val="accent2"/>
                            </a:solidFill>
                            <a:prstDash val="solid"/>
                            <a:miter lim="800000"/>
                          </a:ln>
                          <a:solidFill>
                            <a:schemeClr val="tx1"/>
                          </a:soli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  <a:latin typeface="Calibri"/>
                          <a:ea typeface="Times New Roman"/>
                          <a:cs typeface="Calibri"/>
                        </a:rPr>
                        <a:t>Diesel for Generator &amp; Heater </a:t>
                      </a:r>
                      <a:endParaRPr lang="en-US" sz="1400" b="1" cap="none" spc="0" dirty="0">
                        <a:ln w="17780" cmpd="sng">
                          <a:solidFill>
                            <a:schemeClr val="accent2"/>
                          </a:solidFill>
                          <a:prstDash val="solid"/>
                          <a:miter lim="800000"/>
                        </a:ln>
                        <a:solidFill>
                          <a:schemeClr val="tx1"/>
                        </a:soli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cap="none" spc="0" dirty="0">
                          <a:ln w="17780" cmpd="sng">
                            <a:solidFill>
                              <a:schemeClr val="accent2"/>
                            </a:solidFill>
                            <a:prstDash val="solid"/>
                            <a:miter lim="800000"/>
                          </a:ln>
                          <a:solidFill>
                            <a:schemeClr val="tx1"/>
                          </a:soli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  <a:latin typeface="Cambria Math"/>
                          <a:ea typeface="Times New Roman"/>
                          <a:cs typeface="Calibri"/>
                        </a:rPr>
                        <a:t>1,500,000</a:t>
                      </a:r>
                      <a:endParaRPr lang="en-US" sz="1400" b="1" cap="none" spc="0" dirty="0">
                        <a:ln w="17780" cmpd="sng">
                          <a:solidFill>
                            <a:schemeClr val="accent2"/>
                          </a:solidFill>
                          <a:prstDash val="solid"/>
                          <a:miter lim="800000"/>
                        </a:ln>
                        <a:solidFill>
                          <a:schemeClr val="tx1"/>
                        </a:soli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43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cap="none" spc="0" dirty="0">
                          <a:ln w="17780" cmpd="sng">
                            <a:solidFill>
                              <a:schemeClr val="accent2"/>
                            </a:solidFill>
                            <a:prstDash val="solid"/>
                            <a:miter lim="800000"/>
                          </a:ln>
                          <a:solidFill>
                            <a:schemeClr val="tx1"/>
                          </a:soli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  <a:latin typeface="Calibri"/>
                          <a:ea typeface="Times New Roman"/>
                          <a:cs typeface="Calibri"/>
                        </a:rPr>
                        <a:t>Litter &amp; Spray Cost </a:t>
                      </a:r>
                      <a:endParaRPr lang="en-US" sz="1400" b="1" cap="none" spc="0" dirty="0">
                        <a:ln w="17780" cmpd="sng">
                          <a:solidFill>
                            <a:schemeClr val="accent2"/>
                          </a:solidFill>
                          <a:prstDash val="solid"/>
                          <a:miter lim="800000"/>
                        </a:ln>
                        <a:solidFill>
                          <a:schemeClr val="tx1"/>
                        </a:soli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cap="none" spc="0" dirty="0">
                          <a:ln w="17780" cmpd="sng">
                            <a:solidFill>
                              <a:schemeClr val="accent2"/>
                            </a:solidFill>
                            <a:prstDash val="solid"/>
                            <a:miter lim="800000"/>
                          </a:ln>
                          <a:solidFill>
                            <a:schemeClr val="tx1"/>
                          </a:soli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  <a:latin typeface="Cambria Math"/>
                          <a:ea typeface="Times New Roman"/>
                          <a:cs typeface="Calibri"/>
                        </a:rPr>
                        <a:t>240,000</a:t>
                      </a:r>
                      <a:endParaRPr lang="en-US" sz="1400" b="1" cap="none" spc="0" dirty="0">
                        <a:ln w="17780" cmpd="sng">
                          <a:solidFill>
                            <a:schemeClr val="accent2"/>
                          </a:solidFill>
                          <a:prstDash val="solid"/>
                          <a:miter lim="800000"/>
                        </a:ln>
                        <a:solidFill>
                          <a:schemeClr val="tx1"/>
                        </a:soli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43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cap="none" spc="0" dirty="0">
                          <a:ln w="17780" cmpd="sng">
                            <a:solidFill>
                              <a:schemeClr val="accent2"/>
                            </a:solidFill>
                            <a:prstDash val="solid"/>
                            <a:miter lim="800000"/>
                          </a:ln>
                          <a:solidFill>
                            <a:schemeClr val="bg1"/>
                          </a:soli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  <a:latin typeface="Calibri"/>
                          <a:ea typeface="Times New Roman"/>
                          <a:cs typeface="Calibri"/>
                        </a:rPr>
                        <a:t>Total cost of sales</a:t>
                      </a:r>
                      <a:endParaRPr lang="en-US" sz="1600" b="1" cap="none" spc="0" dirty="0">
                        <a:ln w="17780" cmpd="sng">
                          <a:solidFill>
                            <a:schemeClr val="accent2"/>
                          </a:solidFill>
                          <a:prstDash val="solid"/>
                          <a:miter lim="800000"/>
                        </a:ln>
                        <a:solidFill>
                          <a:schemeClr val="bg1"/>
                        </a:soli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cap="none" spc="0" dirty="0">
                          <a:ln w="17780" cmpd="sng">
                            <a:solidFill>
                              <a:schemeClr val="accent2"/>
                            </a:solidFill>
                            <a:prstDash val="solid"/>
                            <a:miter lim="800000"/>
                          </a:ln>
                          <a:solidFill>
                            <a:schemeClr val="bg1"/>
                          </a:soli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  <a:latin typeface="Cambria Math"/>
                          <a:ea typeface="Times New Roman"/>
                          <a:cs typeface="Calibri"/>
                        </a:rPr>
                        <a:t>36,140,000</a:t>
                      </a:r>
                      <a:endParaRPr lang="en-US" sz="1600" b="1" cap="none" spc="0" dirty="0">
                        <a:ln w="17780" cmpd="sng">
                          <a:solidFill>
                            <a:schemeClr val="accent2"/>
                          </a:solidFill>
                          <a:prstDash val="solid"/>
                          <a:miter lim="800000"/>
                        </a:ln>
                        <a:solidFill>
                          <a:schemeClr val="bg1"/>
                        </a:soli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400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07"/>
            <a:ext cx="9144000" cy="1575393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1736"/>
            <a:ext cx="9144000" cy="144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smtClean="0">
                <a:ln w="24500" cmpd="dbl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nstantia" pitchFamily="18" charset="0"/>
              </a:rPr>
              <a:t>Types of Costs</a:t>
            </a:r>
            <a:endParaRPr lang="en-US" b="1" dirty="0">
              <a:ln w="24500" cmpd="dbl">
                <a:solidFill>
                  <a:schemeClr val="tx1"/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Costs 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for a startup business</a:t>
            </a:r>
            <a:endParaRPr lang="en-US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Fixed Costs: 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4667085"/>
              </p:ext>
            </p:extLst>
          </p:nvPr>
        </p:nvGraphicFramePr>
        <p:xfrm>
          <a:off x="152400" y="2895600"/>
          <a:ext cx="8839200" cy="3962398"/>
        </p:xfrm>
        <a:graphic>
          <a:graphicData uri="http://schemas.openxmlformats.org/drawingml/2006/table">
            <a:tbl>
              <a:tblPr firstRow="1" firstCol="1" bandRow="1"/>
              <a:tblGrid>
                <a:gridCol w="6165682"/>
                <a:gridCol w="2673518"/>
              </a:tblGrid>
              <a:tr h="4409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cap="none" spc="0" dirty="0">
                          <a:ln w="17780" cmpd="sng">
                            <a:solidFill>
                              <a:schemeClr val="accent2"/>
                            </a:solidFill>
                            <a:prstDash val="solid"/>
                            <a:miter lim="800000"/>
                          </a:ln>
                          <a:solidFill>
                            <a:schemeClr val="tx1"/>
                          </a:soli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  <a:latin typeface="Calibri"/>
                          <a:ea typeface="Times New Roman"/>
                          <a:cs typeface="Calibri"/>
                        </a:rPr>
                        <a:t>Administration expense </a:t>
                      </a:r>
                      <a:endParaRPr lang="en-US" sz="1200" b="1" cap="none" spc="0" dirty="0">
                        <a:ln w="17780" cmpd="sng">
                          <a:solidFill>
                            <a:schemeClr val="accent2"/>
                          </a:solidFill>
                          <a:prstDash val="solid"/>
                          <a:miter lim="800000"/>
                        </a:ln>
                        <a:solidFill>
                          <a:schemeClr val="tx1"/>
                        </a:soli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cap="none" spc="0">
                          <a:ln w="17780" cmpd="sng">
                            <a:solidFill>
                              <a:schemeClr val="accent2"/>
                            </a:solidFill>
                            <a:prstDash val="solid"/>
                            <a:miter lim="800000"/>
                          </a:ln>
                          <a:solidFill>
                            <a:schemeClr val="tx1"/>
                          </a:soli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  <a:latin typeface="Cambria Math"/>
                          <a:ea typeface="Times New Roman"/>
                          <a:cs typeface="Calibri"/>
                        </a:rPr>
                        <a:t>546,000</a:t>
                      </a:r>
                      <a:endParaRPr lang="en-US" sz="1100" b="1" cap="none" spc="0">
                        <a:ln w="17780" cmpd="sng">
                          <a:solidFill>
                            <a:schemeClr val="accent2"/>
                          </a:solidFill>
                          <a:prstDash val="solid"/>
                          <a:miter lim="800000"/>
                        </a:ln>
                        <a:solidFill>
                          <a:schemeClr val="tx1"/>
                        </a:soli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09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cap="none" spc="0" dirty="0">
                          <a:ln w="17780" cmpd="sng">
                            <a:solidFill>
                              <a:schemeClr val="accent2"/>
                            </a:solidFill>
                            <a:prstDash val="solid"/>
                            <a:miter lim="800000"/>
                          </a:ln>
                          <a:solidFill>
                            <a:schemeClr val="tx1"/>
                          </a:soli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  <a:latin typeface="Calibri"/>
                          <a:ea typeface="Times New Roman"/>
                          <a:cs typeface="Calibri"/>
                        </a:rPr>
                        <a:t>Administration benefits expense </a:t>
                      </a:r>
                      <a:endParaRPr lang="en-US" sz="1200" b="1" cap="none" spc="0" dirty="0">
                        <a:ln w="17780" cmpd="sng">
                          <a:solidFill>
                            <a:schemeClr val="accent2"/>
                          </a:solidFill>
                          <a:prstDash val="solid"/>
                          <a:miter lim="800000"/>
                        </a:ln>
                        <a:solidFill>
                          <a:schemeClr val="tx1"/>
                        </a:soli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cap="none" spc="0">
                          <a:ln w="17780" cmpd="sng">
                            <a:solidFill>
                              <a:schemeClr val="accent2"/>
                            </a:solidFill>
                            <a:prstDash val="solid"/>
                            <a:miter lim="800000"/>
                          </a:ln>
                          <a:solidFill>
                            <a:schemeClr val="tx1"/>
                          </a:soli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  <a:latin typeface="Cambria Math"/>
                          <a:ea typeface="Times New Roman"/>
                          <a:cs typeface="Calibri"/>
                        </a:rPr>
                        <a:t>16,380</a:t>
                      </a:r>
                      <a:endParaRPr lang="en-US" sz="1100" b="1" cap="none" spc="0">
                        <a:ln w="17780" cmpd="sng">
                          <a:solidFill>
                            <a:schemeClr val="accent2"/>
                          </a:solidFill>
                          <a:prstDash val="solid"/>
                          <a:miter lim="800000"/>
                        </a:ln>
                        <a:solidFill>
                          <a:schemeClr val="tx1"/>
                        </a:soli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09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cap="none" spc="0" dirty="0">
                          <a:ln w="17780" cmpd="sng">
                            <a:solidFill>
                              <a:schemeClr val="accent2"/>
                            </a:solidFill>
                            <a:prstDash val="solid"/>
                            <a:miter lim="800000"/>
                          </a:ln>
                          <a:solidFill>
                            <a:schemeClr val="tx1"/>
                          </a:soli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  <a:latin typeface="Calibri"/>
                          <a:ea typeface="Times New Roman"/>
                          <a:cs typeface="Calibri"/>
                        </a:rPr>
                        <a:t>Travelling expense </a:t>
                      </a:r>
                      <a:endParaRPr lang="en-US" sz="1200" b="1" cap="none" spc="0" dirty="0">
                        <a:ln w="17780" cmpd="sng">
                          <a:solidFill>
                            <a:schemeClr val="accent2"/>
                          </a:solidFill>
                          <a:prstDash val="solid"/>
                          <a:miter lim="800000"/>
                        </a:ln>
                        <a:solidFill>
                          <a:schemeClr val="tx1"/>
                        </a:soli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cap="none" spc="0">
                          <a:ln w="17780" cmpd="sng">
                            <a:solidFill>
                              <a:schemeClr val="accent2"/>
                            </a:solidFill>
                            <a:prstDash val="solid"/>
                            <a:miter lim="800000"/>
                          </a:ln>
                          <a:solidFill>
                            <a:schemeClr val="tx1"/>
                          </a:soli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  <a:latin typeface="Cambria Math"/>
                          <a:ea typeface="Times New Roman"/>
                          <a:cs typeface="Calibri"/>
                        </a:rPr>
                        <a:t>27,300</a:t>
                      </a:r>
                      <a:endParaRPr lang="en-US" sz="1100" b="1" cap="none" spc="0">
                        <a:ln w="17780" cmpd="sng">
                          <a:solidFill>
                            <a:schemeClr val="accent2"/>
                          </a:solidFill>
                          <a:prstDash val="solid"/>
                          <a:miter lim="800000"/>
                        </a:ln>
                        <a:solidFill>
                          <a:schemeClr val="tx1"/>
                        </a:soli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09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cap="none" spc="0" dirty="0">
                          <a:ln w="17780" cmpd="sng">
                            <a:solidFill>
                              <a:schemeClr val="accent2"/>
                            </a:solidFill>
                            <a:prstDash val="solid"/>
                            <a:miter lim="800000"/>
                          </a:ln>
                          <a:solidFill>
                            <a:schemeClr val="tx1"/>
                          </a:soli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  <a:latin typeface="Calibri"/>
                          <a:ea typeface="Times New Roman"/>
                          <a:cs typeface="Calibri"/>
                        </a:rPr>
                        <a:t>Communication expense</a:t>
                      </a:r>
                      <a:endParaRPr lang="en-US" sz="1200" b="1" cap="none" spc="0" dirty="0">
                        <a:ln w="17780" cmpd="sng">
                          <a:solidFill>
                            <a:schemeClr val="accent2"/>
                          </a:solidFill>
                          <a:prstDash val="solid"/>
                          <a:miter lim="800000"/>
                        </a:ln>
                        <a:solidFill>
                          <a:schemeClr val="tx1"/>
                        </a:soli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cap="none" spc="0">
                          <a:ln w="17780" cmpd="sng">
                            <a:solidFill>
                              <a:schemeClr val="accent2"/>
                            </a:solidFill>
                            <a:prstDash val="solid"/>
                            <a:miter lim="800000"/>
                          </a:ln>
                          <a:solidFill>
                            <a:schemeClr val="tx1"/>
                          </a:soli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  <a:latin typeface="Cambria Math"/>
                          <a:ea typeface="Times New Roman"/>
                          <a:cs typeface="Calibri"/>
                        </a:rPr>
                        <a:t>16,380</a:t>
                      </a:r>
                      <a:endParaRPr lang="en-US" sz="1100" b="1" cap="none" spc="0">
                        <a:ln w="17780" cmpd="sng">
                          <a:solidFill>
                            <a:schemeClr val="accent2"/>
                          </a:solidFill>
                          <a:prstDash val="solid"/>
                          <a:miter lim="800000"/>
                        </a:ln>
                        <a:solidFill>
                          <a:schemeClr val="tx1"/>
                        </a:soli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09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cap="none" spc="0" dirty="0">
                          <a:ln w="17780" cmpd="sng">
                            <a:solidFill>
                              <a:schemeClr val="accent2"/>
                            </a:solidFill>
                            <a:prstDash val="solid"/>
                            <a:miter lim="800000"/>
                          </a:ln>
                          <a:solidFill>
                            <a:schemeClr val="tx1"/>
                          </a:soli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  <a:latin typeface="Calibri"/>
                          <a:ea typeface="Times New Roman"/>
                          <a:cs typeface="Calibri"/>
                        </a:rPr>
                        <a:t>Office expense (stationary etc…) </a:t>
                      </a:r>
                      <a:endParaRPr lang="en-US" sz="1200" b="1" cap="none" spc="0" dirty="0">
                        <a:ln w="17780" cmpd="sng">
                          <a:solidFill>
                            <a:schemeClr val="accent2"/>
                          </a:solidFill>
                          <a:prstDash val="solid"/>
                          <a:miter lim="800000"/>
                        </a:ln>
                        <a:solidFill>
                          <a:schemeClr val="tx1"/>
                        </a:soli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cap="none" spc="0">
                          <a:ln w="17780" cmpd="sng">
                            <a:solidFill>
                              <a:schemeClr val="accent2"/>
                            </a:solidFill>
                            <a:prstDash val="solid"/>
                            <a:miter lim="800000"/>
                          </a:ln>
                          <a:solidFill>
                            <a:schemeClr val="tx1"/>
                          </a:soli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  <a:latin typeface="Cambria Math"/>
                          <a:ea typeface="Times New Roman"/>
                          <a:cs typeface="Calibri"/>
                        </a:rPr>
                        <a:t>16,380</a:t>
                      </a:r>
                      <a:endParaRPr lang="en-US" sz="1100" b="1" cap="none" spc="0">
                        <a:ln w="17780" cmpd="sng">
                          <a:solidFill>
                            <a:schemeClr val="accent2"/>
                          </a:solidFill>
                          <a:prstDash val="solid"/>
                          <a:miter lim="800000"/>
                        </a:ln>
                        <a:solidFill>
                          <a:schemeClr val="tx1"/>
                        </a:soli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09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cap="none" spc="0" dirty="0">
                          <a:ln w="17780" cmpd="sng">
                            <a:solidFill>
                              <a:schemeClr val="accent2"/>
                            </a:solidFill>
                            <a:prstDash val="solid"/>
                            <a:miter lim="800000"/>
                          </a:ln>
                          <a:solidFill>
                            <a:schemeClr val="tx1"/>
                          </a:soli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  <a:latin typeface="Calibri"/>
                          <a:ea typeface="Times New Roman"/>
                          <a:cs typeface="Calibri"/>
                        </a:rPr>
                        <a:t>Professional fees </a:t>
                      </a:r>
                      <a:r>
                        <a:rPr lang="en-US" sz="2000" b="1" cap="none" spc="0" dirty="0">
                          <a:ln w="17780" cmpd="sng">
                            <a:solidFill>
                              <a:schemeClr val="accent2"/>
                            </a:solidFill>
                            <a:prstDash val="solid"/>
                            <a:miter lim="800000"/>
                          </a:ln>
                          <a:solidFill>
                            <a:schemeClr val="tx1"/>
                          </a:soli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  <a:latin typeface="Calibri"/>
                          <a:ea typeface="Times New Roman"/>
                          <a:cs typeface="Calibri"/>
                        </a:rPr>
                        <a:t>(legal, audit etc.) </a:t>
                      </a:r>
                      <a:endParaRPr lang="en-US" sz="1200" b="1" cap="none" spc="0" dirty="0">
                        <a:ln w="17780" cmpd="sng">
                          <a:solidFill>
                            <a:schemeClr val="accent2"/>
                          </a:solidFill>
                          <a:prstDash val="solid"/>
                          <a:miter lim="800000"/>
                        </a:ln>
                        <a:solidFill>
                          <a:schemeClr val="tx1"/>
                        </a:soli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cap="none" spc="0">
                          <a:ln w="17780" cmpd="sng">
                            <a:solidFill>
                              <a:schemeClr val="accent2"/>
                            </a:solidFill>
                            <a:prstDash val="solid"/>
                            <a:miter lim="800000"/>
                          </a:ln>
                          <a:solidFill>
                            <a:schemeClr val="tx1"/>
                          </a:soli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  <a:latin typeface="Cambria Math"/>
                          <a:ea typeface="Times New Roman"/>
                          <a:cs typeface="Calibri"/>
                        </a:rPr>
                        <a:t>20,726</a:t>
                      </a:r>
                      <a:endParaRPr lang="en-US" sz="1100" b="1" cap="none" spc="0">
                        <a:ln w="17780" cmpd="sng">
                          <a:solidFill>
                            <a:schemeClr val="accent2"/>
                          </a:solidFill>
                          <a:prstDash val="solid"/>
                          <a:miter lim="800000"/>
                        </a:ln>
                        <a:solidFill>
                          <a:schemeClr val="tx1"/>
                        </a:soli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09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cap="none" spc="0" dirty="0">
                          <a:ln w="17780" cmpd="sng">
                            <a:solidFill>
                              <a:schemeClr val="accent2"/>
                            </a:solidFill>
                            <a:prstDash val="solid"/>
                            <a:miter lim="800000"/>
                          </a:ln>
                          <a:solidFill>
                            <a:schemeClr val="tx1"/>
                          </a:soli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  <a:latin typeface="Calibri"/>
                          <a:ea typeface="Times New Roman"/>
                          <a:cs typeface="Calibri"/>
                        </a:rPr>
                        <a:t>Depreciation expense </a:t>
                      </a:r>
                      <a:endParaRPr lang="en-US" sz="1200" b="1" cap="none" spc="0" dirty="0">
                        <a:ln w="17780" cmpd="sng">
                          <a:solidFill>
                            <a:schemeClr val="accent2"/>
                          </a:solidFill>
                          <a:prstDash val="solid"/>
                          <a:miter lim="800000"/>
                        </a:ln>
                        <a:solidFill>
                          <a:schemeClr val="tx1"/>
                        </a:soli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cap="none" spc="0">
                          <a:ln w="17780" cmpd="sng">
                            <a:solidFill>
                              <a:schemeClr val="accent2"/>
                            </a:solidFill>
                            <a:prstDash val="solid"/>
                            <a:miter lim="800000"/>
                          </a:ln>
                          <a:solidFill>
                            <a:schemeClr val="tx1"/>
                          </a:soli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  <a:latin typeface="Cambria Math"/>
                          <a:ea typeface="Times New Roman"/>
                          <a:cs typeface="Calibri"/>
                        </a:rPr>
                        <a:t>1,029,639</a:t>
                      </a:r>
                      <a:endParaRPr lang="en-US" sz="1100" b="1" cap="none" spc="0">
                        <a:ln w="17780" cmpd="sng">
                          <a:solidFill>
                            <a:schemeClr val="accent2"/>
                          </a:solidFill>
                          <a:prstDash val="solid"/>
                          <a:miter lim="800000"/>
                        </a:ln>
                        <a:solidFill>
                          <a:schemeClr val="tx1"/>
                        </a:soli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09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cap="none" spc="0" dirty="0">
                          <a:ln w="17780" cmpd="sng">
                            <a:solidFill>
                              <a:schemeClr val="accent2"/>
                            </a:solidFill>
                            <a:prstDash val="solid"/>
                            <a:miter lim="800000"/>
                          </a:ln>
                          <a:solidFill>
                            <a:schemeClr val="tx1"/>
                          </a:soli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  <a:latin typeface="Calibri"/>
                          <a:ea typeface="Times New Roman"/>
                          <a:cs typeface="Calibri"/>
                        </a:rPr>
                        <a:t>Amortization of pre-operating costs </a:t>
                      </a:r>
                      <a:endParaRPr lang="en-US" sz="1200" b="1" cap="none" spc="0" dirty="0">
                        <a:ln w="17780" cmpd="sng">
                          <a:solidFill>
                            <a:schemeClr val="accent2"/>
                          </a:solidFill>
                          <a:prstDash val="solid"/>
                          <a:miter lim="800000"/>
                        </a:ln>
                        <a:solidFill>
                          <a:schemeClr val="tx1"/>
                        </a:soli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cap="none" spc="0" dirty="0">
                          <a:ln w="17780" cmpd="sng">
                            <a:solidFill>
                              <a:schemeClr val="accent2"/>
                            </a:solidFill>
                            <a:prstDash val="solid"/>
                            <a:miter lim="800000"/>
                          </a:ln>
                          <a:solidFill>
                            <a:schemeClr val="tx1"/>
                          </a:soli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  <a:latin typeface="Cambria Math"/>
                          <a:ea typeface="Times New Roman"/>
                          <a:cs typeface="Calibri"/>
                        </a:rPr>
                        <a:t>16,000</a:t>
                      </a:r>
                      <a:endParaRPr lang="en-US" sz="1100" b="1" cap="none" spc="0" dirty="0">
                        <a:ln w="17780" cmpd="sng">
                          <a:solidFill>
                            <a:schemeClr val="accent2"/>
                          </a:solidFill>
                          <a:prstDash val="solid"/>
                          <a:miter lim="800000"/>
                        </a:ln>
                        <a:solidFill>
                          <a:schemeClr val="tx1"/>
                        </a:soli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349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cap="none" spc="0" dirty="0">
                          <a:ln w="17780" cmpd="sng">
                            <a:solidFill>
                              <a:schemeClr val="accent2"/>
                            </a:solidFill>
                            <a:prstDash val="solid"/>
                            <a:miter lim="800000"/>
                          </a:ln>
                          <a:solidFill>
                            <a:schemeClr val="bg1"/>
                          </a:soli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  <a:latin typeface="Calibri"/>
                          <a:ea typeface="Times New Roman"/>
                          <a:cs typeface="Calibri"/>
                        </a:rPr>
                        <a:t>Subtotal</a:t>
                      </a:r>
                      <a:endParaRPr lang="en-US" sz="1100" dirty="0">
                        <a:ln w="17780" cmpd="sng">
                          <a:solidFill>
                            <a:schemeClr val="accent2"/>
                          </a:solidFill>
                          <a:prstDash val="solid"/>
                          <a:miter lim="800000"/>
                        </a:ln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cap="none" spc="0" dirty="0">
                          <a:ln w="17780" cmpd="sng">
                            <a:solidFill>
                              <a:schemeClr val="accent2"/>
                            </a:solidFill>
                            <a:prstDash val="solid"/>
                            <a:miter lim="800000"/>
                          </a:ln>
                          <a:solidFill>
                            <a:schemeClr val="bg1"/>
                          </a:soli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  <a:latin typeface="Cambria Math"/>
                          <a:ea typeface="Times New Roman"/>
                          <a:cs typeface="Calibri"/>
                        </a:rPr>
                        <a:t>1,688,805</a:t>
                      </a:r>
                      <a:endParaRPr lang="en-US" sz="1100" b="1" cap="none" spc="0" dirty="0">
                        <a:ln w="17780" cmpd="sng">
                          <a:solidFill>
                            <a:schemeClr val="accent2"/>
                          </a:solidFill>
                          <a:prstDash val="solid"/>
                          <a:miter lim="800000"/>
                        </a:ln>
                        <a:solidFill>
                          <a:schemeClr val="bg1"/>
                        </a:soli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460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828799"/>
            <a:ext cx="8229600" cy="47244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Employment of </a:t>
            </a:r>
            <a:r>
              <a:rPr lang="en-US" sz="4400" b="1" u="sng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1.5 Million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people:</a:t>
            </a:r>
          </a:p>
          <a:p>
            <a:pPr marL="0" indent="0" algn="ctr">
              <a:buNone/>
            </a:pP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Period of growing is six week:</a:t>
            </a:r>
          </a:p>
          <a:p>
            <a:pPr marL="0" indent="0" algn="ctr">
              <a:buNone/>
            </a:pP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Automatically operations:</a:t>
            </a:r>
          </a:p>
          <a:p>
            <a:pPr marL="0" indent="0" algn="ctr">
              <a:buNone/>
            </a:pP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Start in Ruler &amp; Urban areas:</a:t>
            </a:r>
          </a:p>
          <a:p>
            <a:pPr marL="0" indent="0" algn="ctr">
              <a:buNone/>
            </a:pP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Consumptions of Poultry meat:</a:t>
            </a:r>
          </a:p>
          <a:p>
            <a:pPr marL="0" indent="0" algn="ctr">
              <a:buNone/>
            </a:pPr>
            <a:endParaRPr lang="en-US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24807"/>
            <a:ext cx="9144000" cy="1803991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1736"/>
            <a:ext cx="9144000" cy="144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smtClean="0">
                <a:ln w="31550" cmpd="sng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Introduction</a:t>
            </a:r>
            <a:endParaRPr lang="en-US" b="1" dirty="0">
              <a:ln w="31550" cmpd="sng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856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24807"/>
            <a:ext cx="9144000" cy="1803991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1736"/>
            <a:ext cx="9144000" cy="144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smtClean="0">
                <a:ln w="24500" cmpd="dbl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nstantia" pitchFamily="18" charset="0"/>
              </a:rPr>
              <a:t>Types of Costs</a:t>
            </a:r>
            <a:endParaRPr lang="en-US" b="1" dirty="0">
              <a:ln w="24500" cmpd="dbl">
                <a:solidFill>
                  <a:schemeClr val="tx1"/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828798"/>
            <a:ext cx="8229600" cy="4525963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Costs for a startup 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business</a:t>
            </a:r>
          </a:p>
          <a:p>
            <a:pPr marL="0" indent="0">
              <a:buNone/>
            </a:pP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Variable Costs: 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123994"/>
              </p:ext>
            </p:extLst>
          </p:nvPr>
        </p:nvGraphicFramePr>
        <p:xfrm>
          <a:off x="0" y="3060617"/>
          <a:ext cx="9144000" cy="3995928"/>
        </p:xfrm>
        <a:graphic>
          <a:graphicData uri="http://schemas.openxmlformats.org/drawingml/2006/table">
            <a:tbl>
              <a:tblPr firstRow="1" firstCol="1" bandRow="1"/>
              <a:tblGrid>
                <a:gridCol w="6378292"/>
                <a:gridCol w="2765708"/>
              </a:tblGrid>
              <a:tr h="4643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cap="none" spc="0" dirty="0">
                          <a:ln w="17780" cmpd="sng">
                            <a:solidFill>
                              <a:schemeClr val="accent2"/>
                            </a:solidFill>
                            <a:prstDash val="solid"/>
                            <a:miter lim="800000"/>
                          </a:ln>
                          <a:solidFill>
                            <a:schemeClr val="tx1"/>
                          </a:soli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  <a:latin typeface="Calibri"/>
                          <a:ea typeface="Times New Roman"/>
                          <a:cs typeface="Calibri"/>
                        </a:rPr>
                        <a:t>Cost of DOC </a:t>
                      </a:r>
                      <a:endParaRPr lang="en-US" sz="1400" b="1" cap="none" spc="0" dirty="0">
                        <a:ln w="17780" cmpd="sng">
                          <a:solidFill>
                            <a:schemeClr val="accent2"/>
                          </a:solidFill>
                          <a:prstDash val="solid"/>
                          <a:miter lim="800000"/>
                        </a:ln>
                        <a:solidFill>
                          <a:schemeClr val="tx1"/>
                        </a:soli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cap="none" spc="0" dirty="0">
                          <a:ln w="17780" cmpd="sng">
                            <a:solidFill>
                              <a:schemeClr val="accent2"/>
                            </a:solidFill>
                            <a:prstDash val="solid"/>
                            <a:miter lim="800000"/>
                          </a:ln>
                          <a:solidFill>
                            <a:schemeClr val="tx1"/>
                          </a:soli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  <a:latin typeface="Cambria Math"/>
                          <a:ea typeface="Times New Roman"/>
                          <a:cs typeface="Calibri"/>
                        </a:rPr>
                        <a:t>12,600,000</a:t>
                      </a:r>
                      <a:endParaRPr lang="en-US" sz="1400" b="1" cap="none" spc="0" dirty="0">
                        <a:ln w="17780" cmpd="sng">
                          <a:solidFill>
                            <a:schemeClr val="accent2"/>
                          </a:solidFill>
                          <a:prstDash val="solid"/>
                          <a:miter lim="800000"/>
                        </a:ln>
                        <a:solidFill>
                          <a:schemeClr val="tx1"/>
                        </a:soli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43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cap="none" spc="0" dirty="0">
                          <a:ln w="17780" cmpd="sng">
                            <a:solidFill>
                              <a:schemeClr val="accent2"/>
                            </a:solidFill>
                            <a:prstDash val="solid"/>
                            <a:miter lim="800000"/>
                          </a:ln>
                          <a:solidFill>
                            <a:schemeClr val="tx1"/>
                          </a:soli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  <a:latin typeface="Calibri"/>
                          <a:ea typeface="Times New Roman"/>
                          <a:cs typeface="Calibri"/>
                        </a:rPr>
                        <a:t>Cost of Feed </a:t>
                      </a:r>
                      <a:endParaRPr lang="en-US" sz="1400" b="1" cap="none" spc="0" dirty="0">
                        <a:ln w="17780" cmpd="sng">
                          <a:solidFill>
                            <a:schemeClr val="accent2"/>
                          </a:solidFill>
                          <a:prstDash val="solid"/>
                          <a:miter lim="800000"/>
                        </a:ln>
                        <a:solidFill>
                          <a:schemeClr val="tx1"/>
                        </a:soli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cap="none" spc="0" dirty="0">
                          <a:ln w="17780" cmpd="sng">
                            <a:solidFill>
                              <a:schemeClr val="accent2"/>
                            </a:solidFill>
                            <a:prstDash val="solid"/>
                            <a:miter lim="800000"/>
                          </a:ln>
                          <a:solidFill>
                            <a:schemeClr val="tx1"/>
                          </a:soli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  <a:latin typeface="Cambria Math"/>
                          <a:ea typeface="Times New Roman"/>
                          <a:cs typeface="Calibri"/>
                        </a:rPr>
                        <a:t>18,000,000</a:t>
                      </a:r>
                      <a:endParaRPr lang="en-US" sz="1400" b="1" cap="none" spc="0" dirty="0">
                        <a:ln w="17780" cmpd="sng">
                          <a:solidFill>
                            <a:schemeClr val="accent2"/>
                          </a:solidFill>
                          <a:prstDash val="solid"/>
                          <a:miter lim="800000"/>
                        </a:ln>
                        <a:solidFill>
                          <a:schemeClr val="tx1"/>
                        </a:soli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43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cap="none" spc="0" dirty="0">
                          <a:ln w="17780" cmpd="sng">
                            <a:solidFill>
                              <a:schemeClr val="accent2"/>
                            </a:solidFill>
                            <a:prstDash val="solid"/>
                            <a:miter lim="800000"/>
                          </a:ln>
                          <a:solidFill>
                            <a:schemeClr val="tx1"/>
                          </a:soli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  <a:latin typeface="Calibri"/>
                          <a:ea typeface="Times New Roman"/>
                          <a:cs typeface="Calibri"/>
                        </a:rPr>
                        <a:t>Operations costs (direct labor) </a:t>
                      </a:r>
                      <a:endParaRPr lang="en-US" sz="1400" b="1" cap="none" spc="0" dirty="0">
                        <a:ln w="17780" cmpd="sng">
                          <a:solidFill>
                            <a:schemeClr val="accent2"/>
                          </a:solidFill>
                          <a:prstDash val="solid"/>
                          <a:miter lim="800000"/>
                        </a:ln>
                        <a:solidFill>
                          <a:schemeClr val="tx1"/>
                        </a:soli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cap="none" spc="0" dirty="0">
                          <a:ln w="17780" cmpd="sng">
                            <a:solidFill>
                              <a:schemeClr val="accent2"/>
                            </a:solidFill>
                            <a:prstDash val="solid"/>
                            <a:miter lim="800000"/>
                          </a:ln>
                          <a:solidFill>
                            <a:schemeClr val="tx1"/>
                          </a:soli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  <a:latin typeface="Cambria Math"/>
                          <a:ea typeface="Times New Roman"/>
                          <a:cs typeface="Calibri"/>
                        </a:rPr>
                        <a:t>300,000</a:t>
                      </a:r>
                      <a:endParaRPr lang="en-US" sz="1400" b="1" cap="none" spc="0" dirty="0">
                        <a:ln w="17780" cmpd="sng">
                          <a:solidFill>
                            <a:schemeClr val="accent2"/>
                          </a:solidFill>
                          <a:prstDash val="solid"/>
                          <a:miter lim="800000"/>
                        </a:ln>
                        <a:solidFill>
                          <a:schemeClr val="tx1"/>
                        </a:soli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33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cap="none" spc="0" dirty="0">
                          <a:ln w="17780" cmpd="sng">
                            <a:solidFill>
                              <a:schemeClr val="accent2"/>
                            </a:solidFill>
                            <a:prstDash val="solid"/>
                            <a:miter lim="800000"/>
                          </a:ln>
                          <a:solidFill>
                            <a:schemeClr val="tx1"/>
                          </a:soli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  <a:latin typeface="Calibri"/>
                          <a:ea typeface="Times New Roman"/>
                          <a:cs typeface="Calibri"/>
                        </a:rPr>
                        <a:t>Vaccination, Medication &amp; Disinfection </a:t>
                      </a:r>
                      <a:endParaRPr lang="en-US" sz="1400" b="1" cap="none" spc="0" dirty="0">
                        <a:ln w="17780" cmpd="sng">
                          <a:solidFill>
                            <a:schemeClr val="accent2"/>
                          </a:solidFill>
                          <a:prstDash val="solid"/>
                          <a:miter lim="800000"/>
                        </a:ln>
                        <a:solidFill>
                          <a:schemeClr val="tx1"/>
                        </a:soli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cap="none" spc="0" dirty="0">
                          <a:ln w="17780" cmpd="sng">
                            <a:solidFill>
                              <a:schemeClr val="accent2"/>
                            </a:solidFill>
                            <a:prstDash val="solid"/>
                            <a:miter lim="800000"/>
                          </a:ln>
                          <a:solidFill>
                            <a:schemeClr val="tx1"/>
                          </a:soli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  <a:latin typeface="Cambria Math"/>
                          <a:ea typeface="Times New Roman"/>
                          <a:cs typeface="Calibri"/>
                        </a:rPr>
                        <a:t>1,500,000</a:t>
                      </a:r>
                      <a:endParaRPr lang="en-US" sz="1400" b="1" cap="none" spc="0" dirty="0">
                        <a:ln w="17780" cmpd="sng">
                          <a:solidFill>
                            <a:schemeClr val="accent2"/>
                          </a:solidFill>
                          <a:prstDash val="solid"/>
                          <a:miter lim="800000"/>
                        </a:ln>
                        <a:solidFill>
                          <a:schemeClr val="tx1"/>
                        </a:soli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43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cap="none" spc="0" dirty="0">
                          <a:ln w="17780" cmpd="sng">
                            <a:solidFill>
                              <a:schemeClr val="accent2"/>
                            </a:solidFill>
                            <a:prstDash val="solid"/>
                            <a:miter lim="800000"/>
                          </a:ln>
                          <a:solidFill>
                            <a:schemeClr val="tx1"/>
                          </a:soli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  <a:latin typeface="Calibri"/>
                          <a:ea typeface="Times New Roman"/>
                          <a:cs typeface="Calibri"/>
                        </a:rPr>
                        <a:t>Direct Electricity </a:t>
                      </a:r>
                      <a:endParaRPr lang="en-US" sz="1400" b="1" cap="none" spc="0" dirty="0">
                        <a:ln w="17780" cmpd="sng">
                          <a:solidFill>
                            <a:schemeClr val="accent2"/>
                          </a:solidFill>
                          <a:prstDash val="solid"/>
                          <a:miter lim="800000"/>
                        </a:ln>
                        <a:solidFill>
                          <a:schemeClr val="tx1"/>
                        </a:soli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cap="none" spc="0" dirty="0">
                          <a:ln w="17780" cmpd="sng">
                            <a:solidFill>
                              <a:schemeClr val="accent2"/>
                            </a:solidFill>
                            <a:prstDash val="solid"/>
                            <a:miter lim="800000"/>
                          </a:ln>
                          <a:solidFill>
                            <a:schemeClr val="tx1"/>
                          </a:soli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  <a:latin typeface="Cambria Math"/>
                          <a:ea typeface="Times New Roman"/>
                          <a:cs typeface="Calibri"/>
                        </a:rPr>
                        <a:t>2,000,000</a:t>
                      </a:r>
                      <a:endParaRPr lang="en-US" sz="1400" b="1" cap="none" spc="0" dirty="0">
                        <a:ln w="17780" cmpd="sng">
                          <a:solidFill>
                            <a:schemeClr val="accent2"/>
                          </a:solidFill>
                          <a:prstDash val="solid"/>
                          <a:miter lim="800000"/>
                        </a:ln>
                        <a:solidFill>
                          <a:schemeClr val="tx1"/>
                        </a:soli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43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cap="none" spc="0" dirty="0">
                          <a:ln w="17780" cmpd="sng">
                            <a:solidFill>
                              <a:schemeClr val="accent2"/>
                            </a:solidFill>
                            <a:prstDash val="solid"/>
                            <a:miter lim="800000"/>
                          </a:ln>
                          <a:solidFill>
                            <a:schemeClr val="tx1"/>
                          </a:soli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  <a:latin typeface="Calibri"/>
                          <a:ea typeface="Times New Roman"/>
                          <a:cs typeface="Calibri"/>
                        </a:rPr>
                        <a:t>Diesel for Generator &amp; Heater </a:t>
                      </a:r>
                      <a:endParaRPr lang="en-US" sz="1400" b="1" cap="none" spc="0" dirty="0">
                        <a:ln w="17780" cmpd="sng">
                          <a:solidFill>
                            <a:schemeClr val="accent2"/>
                          </a:solidFill>
                          <a:prstDash val="solid"/>
                          <a:miter lim="800000"/>
                        </a:ln>
                        <a:solidFill>
                          <a:schemeClr val="tx1"/>
                        </a:soli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cap="none" spc="0" dirty="0">
                          <a:ln w="17780" cmpd="sng">
                            <a:solidFill>
                              <a:schemeClr val="accent2"/>
                            </a:solidFill>
                            <a:prstDash val="solid"/>
                            <a:miter lim="800000"/>
                          </a:ln>
                          <a:solidFill>
                            <a:schemeClr val="tx1"/>
                          </a:soli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  <a:latin typeface="Cambria Math"/>
                          <a:ea typeface="Times New Roman"/>
                          <a:cs typeface="Calibri"/>
                        </a:rPr>
                        <a:t>1,500,000</a:t>
                      </a:r>
                      <a:endParaRPr lang="en-US" sz="1400" b="1" cap="none" spc="0" dirty="0">
                        <a:ln w="17780" cmpd="sng">
                          <a:solidFill>
                            <a:schemeClr val="accent2"/>
                          </a:solidFill>
                          <a:prstDash val="solid"/>
                          <a:miter lim="800000"/>
                        </a:ln>
                        <a:solidFill>
                          <a:schemeClr val="tx1"/>
                        </a:soli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43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cap="none" spc="0" dirty="0">
                          <a:ln w="17780" cmpd="sng">
                            <a:solidFill>
                              <a:schemeClr val="accent2"/>
                            </a:solidFill>
                            <a:prstDash val="solid"/>
                            <a:miter lim="800000"/>
                          </a:ln>
                          <a:solidFill>
                            <a:schemeClr val="tx1"/>
                          </a:soli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  <a:latin typeface="Calibri"/>
                          <a:ea typeface="Times New Roman"/>
                          <a:cs typeface="Calibri"/>
                        </a:rPr>
                        <a:t>Litter &amp; Spray Cost </a:t>
                      </a:r>
                      <a:endParaRPr lang="en-US" sz="1400" b="1" cap="none" spc="0" dirty="0">
                        <a:ln w="17780" cmpd="sng">
                          <a:solidFill>
                            <a:schemeClr val="accent2"/>
                          </a:solidFill>
                          <a:prstDash val="solid"/>
                          <a:miter lim="800000"/>
                        </a:ln>
                        <a:solidFill>
                          <a:schemeClr val="tx1"/>
                        </a:soli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cap="none" spc="0" dirty="0">
                          <a:ln w="17780" cmpd="sng">
                            <a:solidFill>
                              <a:schemeClr val="accent2"/>
                            </a:solidFill>
                            <a:prstDash val="solid"/>
                            <a:miter lim="800000"/>
                          </a:ln>
                          <a:solidFill>
                            <a:schemeClr val="tx1"/>
                          </a:soli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  <a:latin typeface="Cambria Math"/>
                          <a:ea typeface="Times New Roman"/>
                          <a:cs typeface="Calibri"/>
                        </a:rPr>
                        <a:t>240,000</a:t>
                      </a:r>
                      <a:endParaRPr lang="en-US" sz="1400" b="1" cap="none" spc="0" dirty="0">
                        <a:ln w="17780" cmpd="sng">
                          <a:solidFill>
                            <a:schemeClr val="accent2"/>
                          </a:solidFill>
                          <a:prstDash val="solid"/>
                          <a:miter lim="800000"/>
                        </a:ln>
                        <a:solidFill>
                          <a:schemeClr val="tx1"/>
                        </a:soli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43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cap="none" spc="0" dirty="0">
                          <a:ln w="17780" cmpd="sng">
                            <a:solidFill>
                              <a:schemeClr val="accent2"/>
                            </a:solidFill>
                            <a:prstDash val="solid"/>
                            <a:miter lim="800000"/>
                          </a:ln>
                          <a:solidFill>
                            <a:schemeClr val="bg1"/>
                          </a:soli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  <a:latin typeface="Calibri"/>
                          <a:ea typeface="Times New Roman"/>
                          <a:cs typeface="Calibri"/>
                        </a:rPr>
                        <a:t>Total </a:t>
                      </a:r>
                      <a:r>
                        <a:rPr lang="en-US" sz="3200" b="1" cap="none" spc="0" dirty="0" smtClean="0">
                          <a:ln w="17780" cmpd="sng">
                            <a:solidFill>
                              <a:schemeClr val="accent2"/>
                            </a:solidFill>
                            <a:prstDash val="solid"/>
                            <a:miter lim="800000"/>
                          </a:ln>
                          <a:solidFill>
                            <a:schemeClr val="bg1"/>
                          </a:soli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  <a:latin typeface="Calibri"/>
                          <a:ea typeface="Times New Roman"/>
                          <a:cs typeface="Calibri"/>
                        </a:rPr>
                        <a:t>variable cost</a:t>
                      </a:r>
                      <a:endParaRPr lang="en-US" sz="1600" b="1" cap="none" spc="0" dirty="0">
                        <a:ln w="17780" cmpd="sng">
                          <a:solidFill>
                            <a:schemeClr val="accent2"/>
                          </a:solidFill>
                          <a:prstDash val="solid"/>
                          <a:miter lim="800000"/>
                        </a:ln>
                        <a:solidFill>
                          <a:schemeClr val="bg1"/>
                        </a:soli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cap="none" spc="0" dirty="0">
                          <a:ln w="17780" cmpd="sng">
                            <a:solidFill>
                              <a:schemeClr val="accent2"/>
                            </a:solidFill>
                            <a:prstDash val="solid"/>
                            <a:miter lim="800000"/>
                          </a:ln>
                          <a:solidFill>
                            <a:schemeClr val="bg1"/>
                          </a:soli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  <a:latin typeface="Cambria Math"/>
                          <a:ea typeface="Times New Roman"/>
                          <a:cs typeface="Calibri"/>
                        </a:rPr>
                        <a:t>36,140,000</a:t>
                      </a:r>
                      <a:endParaRPr lang="en-US" sz="1600" b="1" cap="none" spc="0" dirty="0">
                        <a:ln w="17780" cmpd="sng">
                          <a:solidFill>
                            <a:schemeClr val="accent2"/>
                          </a:solidFill>
                          <a:prstDash val="solid"/>
                          <a:miter lim="800000"/>
                        </a:ln>
                        <a:solidFill>
                          <a:schemeClr val="bg1"/>
                        </a:soli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226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171700" y="2171699"/>
            <a:ext cx="6858003" cy="25146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 rot="16200000">
            <a:off x="-2282456" y="2289546"/>
            <a:ext cx="6850914" cy="22859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smtClean="0">
                <a:ln w="17780" cmpd="sng">
                  <a:solidFill>
                    <a:schemeClr val="accent2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nstantia" pitchFamily="18" charset="0"/>
              </a:rPr>
              <a:t>Total Project Cost</a:t>
            </a:r>
            <a:endParaRPr lang="en-US" b="1" dirty="0">
              <a:ln w="17780" cmpd="sng">
                <a:solidFill>
                  <a:schemeClr val="accent2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Constantia" pitchFamily="18" charset="0"/>
            </a:endParaRPr>
          </a:p>
        </p:txBody>
      </p:sp>
      <p:pic>
        <p:nvPicPr>
          <p:cNvPr id="8194" name="Picture 2" descr="C:\Users\Administrator\Desktop\ce-1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2" y="7088"/>
            <a:ext cx="6624082" cy="685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21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24807"/>
            <a:ext cx="9144000" cy="1803991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1736"/>
            <a:ext cx="9144000" cy="144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smtClean="0">
                <a:ln w="10541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onstantia" pitchFamily="18" charset="0"/>
              </a:rPr>
              <a:t>Total Capital Investment</a:t>
            </a:r>
            <a:endParaRPr lang="en-US" b="1" dirty="0">
              <a:ln w="10541" cmpd="sng">
                <a:solidFill>
                  <a:schemeClr val="bg1">
                    <a:lumMod val="95000"/>
                  </a:scheme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Constantia" pitchFamily="18" charset="0"/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5932910"/>
              </p:ext>
            </p:extLst>
          </p:nvPr>
        </p:nvGraphicFramePr>
        <p:xfrm>
          <a:off x="190500" y="1828799"/>
          <a:ext cx="8763000" cy="5678424"/>
        </p:xfrm>
        <a:graphic>
          <a:graphicData uri="http://schemas.openxmlformats.org/drawingml/2006/table">
            <a:tbl>
              <a:tblPr/>
              <a:tblGrid>
                <a:gridCol w="6257444"/>
                <a:gridCol w="2505556"/>
              </a:tblGrid>
              <a:tr h="5684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cap="none" spc="0" dirty="0">
                          <a:ln w="10541" cmpd="sng">
                            <a:solidFill>
                              <a:schemeClr val="tx1"/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  <a:gs pos="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50000">
                                <a:srgbClr val="FFFFFF">
                                  <a:shade val="20000"/>
                                  <a:satMod val="300000"/>
                                </a:srgbClr>
                              </a:gs>
                              <a:gs pos="7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10000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</a:gsLst>
                            <a:lin ang="5400000"/>
                          </a:gra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Capital Investment</a:t>
                      </a:r>
                      <a:endParaRPr lang="en-US" sz="1800" b="1" cap="none" spc="0" dirty="0">
                        <a:ln w="10541" cmpd="sng">
                          <a:solidFill>
                            <a:schemeClr val="tx1"/>
                          </a:solidFill>
                          <a:prstDash val="solid"/>
                        </a:ln>
                        <a:gradFill>
                          <a:gsLst>
                            <a:gs pos="0">
                              <a:srgbClr val="FFFFFF">
                                <a:tint val="40000"/>
                                <a:satMod val="250000"/>
                              </a:srgbClr>
                            </a:gs>
                            <a:gs pos="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50000">
                              <a:srgbClr val="FFFFFF">
                                <a:shade val="20000"/>
                                <a:satMod val="300000"/>
                              </a:srgbClr>
                            </a:gs>
                            <a:gs pos="7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100000">
                              <a:srgbClr val="FFFFFF">
                                <a:tint val="40000"/>
                                <a:satMod val="250000"/>
                              </a:srgbClr>
                            </a:gs>
                          </a:gsLst>
                          <a:lin ang="5400000"/>
                        </a:gra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cap="none" spc="0" dirty="0">
                          <a:ln w="10541" cmpd="sng">
                            <a:solidFill>
                              <a:schemeClr val="tx1"/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  <a:gs pos="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50000">
                                <a:srgbClr val="FFFFFF">
                                  <a:shade val="20000"/>
                                  <a:satMod val="300000"/>
                                </a:srgbClr>
                              </a:gs>
                              <a:gs pos="7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10000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</a:gsLst>
                            <a:lin ang="5400000"/>
                          </a:gra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Rs.</a:t>
                      </a:r>
                      <a:endParaRPr lang="en-US" sz="1800" b="1" cap="none" spc="0" dirty="0">
                        <a:ln w="10541" cmpd="sng">
                          <a:solidFill>
                            <a:schemeClr val="tx1"/>
                          </a:solidFill>
                          <a:prstDash val="solid"/>
                        </a:ln>
                        <a:gradFill>
                          <a:gsLst>
                            <a:gs pos="0">
                              <a:srgbClr val="FFFFFF">
                                <a:tint val="40000"/>
                                <a:satMod val="250000"/>
                              </a:srgbClr>
                            </a:gs>
                            <a:gs pos="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50000">
                              <a:srgbClr val="FFFFFF">
                                <a:shade val="20000"/>
                                <a:satMod val="300000"/>
                              </a:srgbClr>
                            </a:gs>
                            <a:gs pos="7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100000">
                              <a:srgbClr val="FFFFFF">
                                <a:tint val="40000"/>
                                <a:satMod val="250000"/>
                              </a:srgbClr>
                            </a:gs>
                          </a:gsLst>
                          <a:lin ang="5400000"/>
                        </a:gra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</a:tr>
              <a:tr h="56849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cap="none" spc="0" dirty="0">
                          <a:ln w="10541" cmpd="sng">
                            <a:solidFill>
                              <a:schemeClr val="tx1"/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  <a:gs pos="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50000">
                                <a:srgbClr val="FFFFFF">
                                  <a:shade val="20000"/>
                                  <a:satMod val="300000"/>
                                </a:srgbClr>
                              </a:gs>
                              <a:gs pos="7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10000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</a:gsLst>
                            <a:lin ang="5400000"/>
                          </a:gra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Land </a:t>
                      </a:r>
                      <a:endParaRPr lang="en-US" sz="1800" b="1" cap="none" spc="0" dirty="0">
                        <a:ln w="10541" cmpd="sng">
                          <a:solidFill>
                            <a:schemeClr val="tx1"/>
                          </a:solidFill>
                          <a:prstDash val="solid"/>
                        </a:ln>
                        <a:gradFill>
                          <a:gsLst>
                            <a:gs pos="0">
                              <a:srgbClr val="FFFFFF">
                                <a:tint val="40000"/>
                                <a:satMod val="250000"/>
                              </a:srgbClr>
                            </a:gs>
                            <a:gs pos="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50000">
                              <a:srgbClr val="FFFFFF">
                                <a:shade val="20000"/>
                                <a:satMod val="300000"/>
                              </a:srgbClr>
                            </a:gs>
                            <a:gs pos="7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100000">
                              <a:srgbClr val="FFFFFF">
                                <a:tint val="40000"/>
                                <a:satMod val="250000"/>
                              </a:srgbClr>
                            </a:gs>
                          </a:gsLst>
                          <a:lin ang="5400000"/>
                        </a:gra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cap="none" spc="0">
                          <a:ln w="10541" cmpd="sng">
                            <a:solidFill>
                              <a:schemeClr val="tx1"/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  <a:gs pos="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50000">
                                <a:srgbClr val="FFFFFF">
                                  <a:shade val="20000"/>
                                  <a:satMod val="300000"/>
                                </a:srgbClr>
                              </a:gs>
                              <a:gs pos="7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10000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</a:gsLst>
                            <a:lin ang="5400000"/>
                          </a:gradFill>
                          <a:effectLst/>
                          <a:latin typeface="Cambria Math"/>
                          <a:ea typeface="Times New Roman"/>
                          <a:cs typeface="Calibri"/>
                        </a:rPr>
                        <a:t>1,500,000</a:t>
                      </a:r>
                      <a:endParaRPr lang="en-US" sz="1800" b="1" cap="none" spc="0">
                        <a:ln w="10541" cmpd="sng">
                          <a:solidFill>
                            <a:schemeClr val="tx1"/>
                          </a:solidFill>
                          <a:prstDash val="solid"/>
                        </a:ln>
                        <a:gradFill>
                          <a:gsLst>
                            <a:gs pos="0">
                              <a:srgbClr val="FFFFFF">
                                <a:tint val="40000"/>
                                <a:satMod val="250000"/>
                              </a:srgbClr>
                            </a:gs>
                            <a:gs pos="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50000">
                              <a:srgbClr val="FFFFFF">
                                <a:shade val="20000"/>
                                <a:satMod val="300000"/>
                              </a:srgbClr>
                            </a:gs>
                            <a:gs pos="7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100000">
                              <a:srgbClr val="FFFFFF">
                                <a:tint val="40000"/>
                                <a:satMod val="250000"/>
                              </a:srgbClr>
                            </a:gs>
                          </a:gsLst>
                          <a:lin ang="5400000"/>
                        </a:gra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849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cap="none" spc="0" dirty="0">
                          <a:ln w="10541" cmpd="sng">
                            <a:solidFill>
                              <a:schemeClr val="tx1"/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  <a:gs pos="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50000">
                                <a:srgbClr val="FFFFFF">
                                  <a:shade val="20000"/>
                                  <a:satMod val="300000"/>
                                </a:srgbClr>
                              </a:gs>
                              <a:gs pos="7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10000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</a:gsLst>
                            <a:lin ang="5400000"/>
                          </a:gra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Building/Infrastructure </a:t>
                      </a:r>
                      <a:endParaRPr lang="en-US" sz="1800" b="1" cap="none" spc="0" dirty="0">
                        <a:ln w="10541" cmpd="sng">
                          <a:solidFill>
                            <a:schemeClr val="tx1"/>
                          </a:solidFill>
                          <a:prstDash val="solid"/>
                        </a:ln>
                        <a:gradFill>
                          <a:gsLst>
                            <a:gs pos="0">
                              <a:srgbClr val="FFFFFF">
                                <a:tint val="40000"/>
                                <a:satMod val="250000"/>
                              </a:srgbClr>
                            </a:gs>
                            <a:gs pos="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50000">
                              <a:srgbClr val="FFFFFF">
                                <a:shade val="20000"/>
                                <a:satMod val="300000"/>
                              </a:srgbClr>
                            </a:gs>
                            <a:gs pos="7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100000">
                              <a:srgbClr val="FFFFFF">
                                <a:tint val="40000"/>
                                <a:satMod val="250000"/>
                              </a:srgbClr>
                            </a:gs>
                          </a:gsLst>
                          <a:lin ang="5400000"/>
                        </a:gra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cap="none" spc="0">
                          <a:ln w="10541" cmpd="sng">
                            <a:solidFill>
                              <a:schemeClr val="tx1"/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  <a:gs pos="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50000">
                                <a:srgbClr val="FFFFFF">
                                  <a:shade val="20000"/>
                                  <a:satMod val="300000"/>
                                </a:srgbClr>
                              </a:gs>
                              <a:gs pos="7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10000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</a:gsLst>
                            <a:lin ang="5400000"/>
                          </a:gradFill>
                          <a:effectLst/>
                          <a:latin typeface="Cambria Math"/>
                          <a:ea typeface="Times New Roman"/>
                          <a:cs typeface="Calibri"/>
                        </a:rPr>
                        <a:t>14,697,600</a:t>
                      </a:r>
                      <a:endParaRPr lang="en-US" sz="1800" b="1" cap="none" spc="0">
                        <a:ln w="10541" cmpd="sng">
                          <a:solidFill>
                            <a:schemeClr val="tx1"/>
                          </a:solidFill>
                          <a:prstDash val="solid"/>
                        </a:ln>
                        <a:gradFill>
                          <a:gsLst>
                            <a:gs pos="0">
                              <a:srgbClr val="FFFFFF">
                                <a:tint val="40000"/>
                                <a:satMod val="250000"/>
                              </a:srgbClr>
                            </a:gs>
                            <a:gs pos="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50000">
                              <a:srgbClr val="FFFFFF">
                                <a:shade val="20000"/>
                                <a:satMod val="300000"/>
                              </a:srgbClr>
                            </a:gs>
                            <a:gs pos="7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100000">
                              <a:srgbClr val="FFFFFF">
                                <a:tint val="40000"/>
                                <a:satMod val="250000"/>
                              </a:srgbClr>
                            </a:gs>
                          </a:gsLst>
                          <a:lin ang="5400000"/>
                        </a:gra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849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cap="none" spc="0" dirty="0">
                          <a:ln w="10541" cmpd="sng">
                            <a:solidFill>
                              <a:schemeClr val="tx1"/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  <a:gs pos="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50000">
                                <a:srgbClr val="FFFFFF">
                                  <a:shade val="20000"/>
                                  <a:satMod val="300000"/>
                                </a:srgbClr>
                              </a:gs>
                              <a:gs pos="7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10000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</a:gsLst>
                            <a:lin ang="5400000"/>
                          </a:gra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Machinery &amp; Equipment </a:t>
                      </a:r>
                      <a:endParaRPr lang="en-US" sz="1800" b="1" cap="none" spc="0" dirty="0">
                        <a:ln w="10541" cmpd="sng">
                          <a:solidFill>
                            <a:schemeClr val="tx1"/>
                          </a:solidFill>
                          <a:prstDash val="solid"/>
                        </a:ln>
                        <a:gradFill>
                          <a:gsLst>
                            <a:gs pos="0">
                              <a:srgbClr val="FFFFFF">
                                <a:tint val="40000"/>
                                <a:satMod val="250000"/>
                              </a:srgbClr>
                            </a:gs>
                            <a:gs pos="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50000">
                              <a:srgbClr val="FFFFFF">
                                <a:shade val="20000"/>
                                <a:satMod val="300000"/>
                              </a:srgbClr>
                            </a:gs>
                            <a:gs pos="7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100000">
                              <a:srgbClr val="FFFFFF">
                                <a:tint val="40000"/>
                                <a:satMod val="250000"/>
                              </a:srgbClr>
                            </a:gs>
                          </a:gsLst>
                          <a:lin ang="5400000"/>
                        </a:gra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cap="none" spc="0">
                          <a:ln w="10541" cmpd="sng">
                            <a:solidFill>
                              <a:schemeClr val="tx1"/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  <a:gs pos="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50000">
                                <a:srgbClr val="FFFFFF">
                                  <a:shade val="20000"/>
                                  <a:satMod val="300000"/>
                                </a:srgbClr>
                              </a:gs>
                              <a:gs pos="7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10000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</a:gsLst>
                            <a:lin ang="5400000"/>
                          </a:gradFill>
                          <a:effectLst/>
                          <a:latin typeface="Cambria Math"/>
                          <a:ea typeface="Times New Roman"/>
                          <a:cs typeface="Calibri"/>
                        </a:rPr>
                        <a:t>2,882,591</a:t>
                      </a:r>
                      <a:endParaRPr lang="en-US" sz="1800" b="1" cap="none" spc="0">
                        <a:ln w="10541" cmpd="sng">
                          <a:solidFill>
                            <a:schemeClr val="tx1"/>
                          </a:solidFill>
                          <a:prstDash val="solid"/>
                        </a:ln>
                        <a:gradFill>
                          <a:gsLst>
                            <a:gs pos="0">
                              <a:srgbClr val="FFFFFF">
                                <a:tint val="40000"/>
                                <a:satMod val="250000"/>
                              </a:srgbClr>
                            </a:gs>
                            <a:gs pos="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50000">
                              <a:srgbClr val="FFFFFF">
                                <a:shade val="20000"/>
                                <a:satMod val="300000"/>
                              </a:srgbClr>
                            </a:gs>
                            <a:gs pos="7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100000">
                              <a:srgbClr val="FFFFFF">
                                <a:tint val="40000"/>
                                <a:satMod val="250000"/>
                              </a:srgbClr>
                            </a:gs>
                          </a:gsLst>
                          <a:lin ang="5400000"/>
                        </a:gra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849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cap="none" spc="0" dirty="0">
                          <a:ln w="10541" cmpd="sng">
                            <a:solidFill>
                              <a:schemeClr val="tx1"/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  <a:gs pos="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50000">
                                <a:srgbClr val="FFFFFF">
                                  <a:shade val="20000"/>
                                  <a:satMod val="300000"/>
                                </a:srgbClr>
                              </a:gs>
                              <a:gs pos="7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10000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</a:gsLst>
                            <a:lin ang="5400000"/>
                          </a:gra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Furniture &amp; Fixture </a:t>
                      </a:r>
                      <a:endParaRPr lang="en-US" sz="1800" b="1" cap="none" spc="0" dirty="0">
                        <a:ln w="10541" cmpd="sng">
                          <a:solidFill>
                            <a:schemeClr val="tx1"/>
                          </a:solidFill>
                          <a:prstDash val="solid"/>
                        </a:ln>
                        <a:gradFill>
                          <a:gsLst>
                            <a:gs pos="0">
                              <a:srgbClr val="FFFFFF">
                                <a:tint val="40000"/>
                                <a:satMod val="250000"/>
                              </a:srgbClr>
                            </a:gs>
                            <a:gs pos="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50000">
                              <a:srgbClr val="FFFFFF">
                                <a:shade val="20000"/>
                                <a:satMod val="300000"/>
                              </a:srgbClr>
                            </a:gs>
                            <a:gs pos="7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100000">
                              <a:srgbClr val="FFFFFF">
                                <a:tint val="40000"/>
                                <a:satMod val="250000"/>
                              </a:srgbClr>
                            </a:gs>
                          </a:gsLst>
                          <a:lin ang="5400000"/>
                        </a:gra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cap="none" spc="0" dirty="0">
                          <a:ln w="10541" cmpd="sng">
                            <a:solidFill>
                              <a:schemeClr val="tx1"/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  <a:gs pos="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50000">
                                <a:srgbClr val="FFFFFF">
                                  <a:shade val="20000"/>
                                  <a:satMod val="300000"/>
                                </a:srgbClr>
                              </a:gs>
                              <a:gs pos="7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10000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</a:gsLst>
                            <a:lin ang="5400000"/>
                          </a:gradFill>
                          <a:effectLst/>
                          <a:latin typeface="Cambria Math"/>
                          <a:ea typeface="Times New Roman"/>
                          <a:cs typeface="Calibri"/>
                        </a:rPr>
                        <a:t>35,000</a:t>
                      </a:r>
                      <a:endParaRPr lang="en-US" sz="1800" b="1" cap="none" spc="0" dirty="0">
                        <a:ln w="10541" cmpd="sng">
                          <a:solidFill>
                            <a:schemeClr val="tx1"/>
                          </a:solidFill>
                          <a:prstDash val="solid"/>
                        </a:ln>
                        <a:gradFill>
                          <a:gsLst>
                            <a:gs pos="0">
                              <a:srgbClr val="FFFFFF">
                                <a:tint val="40000"/>
                                <a:satMod val="250000"/>
                              </a:srgbClr>
                            </a:gs>
                            <a:gs pos="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50000">
                              <a:srgbClr val="FFFFFF">
                                <a:shade val="20000"/>
                                <a:satMod val="300000"/>
                              </a:srgbClr>
                            </a:gs>
                            <a:gs pos="7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100000">
                              <a:srgbClr val="FFFFFF">
                                <a:tint val="40000"/>
                                <a:satMod val="250000"/>
                              </a:srgbClr>
                            </a:gs>
                          </a:gsLst>
                          <a:lin ang="5400000"/>
                        </a:gra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849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cap="none" spc="0" dirty="0">
                          <a:ln w="10541" cmpd="sng">
                            <a:solidFill>
                              <a:schemeClr val="tx1"/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  <a:gs pos="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50000">
                                <a:srgbClr val="FFFFFF">
                                  <a:shade val="20000"/>
                                  <a:satMod val="300000"/>
                                </a:srgbClr>
                              </a:gs>
                              <a:gs pos="7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10000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</a:gsLst>
                            <a:lin ang="5400000"/>
                          </a:gra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Office equipment </a:t>
                      </a:r>
                      <a:endParaRPr lang="en-US" sz="1800" b="1" cap="none" spc="0" dirty="0">
                        <a:ln w="10541" cmpd="sng">
                          <a:solidFill>
                            <a:schemeClr val="tx1"/>
                          </a:solidFill>
                          <a:prstDash val="solid"/>
                        </a:ln>
                        <a:gradFill>
                          <a:gsLst>
                            <a:gs pos="0">
                              <a:srgbClr val="FFFFFF">
                                <a:tint val="40000"/>
                                <a:satMod val="250000"/>
                              </a:srgbClr>
                            </a:gs>
                            <a:gs pos="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50000">
                              <a:srgbClr val="FFFFFF">
                                <a:shade val="20000"/>
                                <a:satMod val="300000"/>
                              </a:srgbClr>
                            </a:gs>
                            <a:gs pos="7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100000">
                              <a:srgbClr val="FFFFFF">
                                <a:tint val="40000"/>
                                <a:satMod val="250000"/>
                              </a:srgbClr>
                            </a:gs>
                          </a:gsLst>
                          <a:lin ang="5400000"/>
                        </a:gra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cap="none" spc="0" dirty="0">
                          <a:ln w="10541" cmpd="sng">
                            <a:solidFill>
                              <a:schemeClr val="tx1"/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  <a:gs pos="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50000">
                                <a:srgbClr val="FFFFFF">
                                  <a:shade val="20000"/>
                                  <a:satMod val="300000"/>
                                </a:srgbClr>
                              </a:gs>
                              <a:gs pos="7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10000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</a:gsLst>
                            <a:lin ang="5400000"/>
                          </a:gradFill>
                          <a:effectLst/>
                          <a:latin typeface="Cambria Math"/>
                          <a:ea typeface="Times New Roman"/>
                          <a:cs typeface="Calibri"/>
                        </a:rPr>
                        <a:t>30,000</a:t>
                      </a:r>
                      <a:endParaRPr lang="en-US" sz="1800" b="1" cap="none" spc="0" dirty="0">
                        <a:ln w="10541" cmpd="sng">
                          <a:solidFill>
                            <a:schemeClr val="tx1"/>
                          </a:solidFill>
                          <a:prstDash val="solid"/>
                        </a:ln>
                        <a:gradFill>
                          <a:gsLst>
                            <a:gs pos="0">
                              <a:srgbClr val="FFFFFF">
                                <a:tint val="40000"/>
                                <a:satMod val="250000"/>
                              </a:srgbClr>
                            </a:gs>
                            <a:gs pos="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50000">
                              <a:srgbClr val="FFFFFF">
                                <a:shade val="20000"/>
                                <a:satMod val="300000"/>
                              </a:srgbClr>
                            </a:gs>
                            <a:gs pos="7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100000">
                              <a:srgbClr val="FFFFFF">
                                <a:tint val="40000"/>
                                <a:satMod val="250000"/>
                              </a:srgbClr>
                            </a:gs>
                          </a:gsLst>
                          <a:lin ang="5400000"/>
                        </a:gra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849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cap="none" spc="0" dirty="0">
                          <a:ln w="10541" cmpd="sng">
                            <a:solidFill>
                              <a:schemeClr val="tx1"/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  <a:gs pos="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50000">
                                <a:srgbClr val="FFFFFF">
                                  <a:shade val="20000"/>
                                  <a:satMod val="300000"/>
                                </a:srgbClr>
                              </a:gs>
                              <a:gs pos="7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10000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</a:gsLst>
                            <a:lin ang="5400000"/>
                          </a:gra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Pre-Operating Costs </a:t>
                      </a:r>
                      <a:endParaRPr lang="en-US" sz="1800" b="1" cap="none" spc="0" dirty="0">
                        <a:ln w="10541" cmpd="sng">
                          <a:solidFill>
                            <a:schemeClr val="tx1"/>
                          </a:solidFill>
                          <a:prstDash val="solid"/>
                        </a:ln>
                        <a:gradFill>
                          <a:gsLst>
                            <a:gs pos="0">
                              <a:srgbClr val="FFFFFF">
                                <a:tint val="40000"/>
                                <a:satMod val="250000"/>
                              </a:srgbClr>
                            </a:gs>
                            <a:gs pos="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50000">
                              <a:srgbClr val="FFFFFF">
                                <a:shade val="20000"/>
                                <a:satMod val="300000"/>
                              </a:srgbClr>
                            </a:gs>
                            <a:gs pos="7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100000">
                              <a:srgbClr val="FFFFFF">
                                <a:tint val="40000"/>
                                <a:satMod val="250000"/>
                              </a:srgbClr>
                            </a:gs>
                          </a:gsLst>
                          <a:lin ang="5400000"/>
                        </a:gra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cap="none" spc="0" dirty="0">
                          <a:ln w="10541" cmpd="sng">
                            <a:solidFill>
                              <a:schemeClr val="tx1"/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  <a:gs pos="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50000">
                                <a:srgbClr val="FFFFFF">
                                  <a:shade val="20000"/>
                                  <a:satMod val="300000"/>
                                </a:srgbClr>
                              </a:gs>
                              <a:gs pos="7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10000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</a:gsLst>
                            <a:lin ang="5400000"/>
                          </a:gradFill>
                          <a:effectLst/>
                          <a:latin typeface="Cambria Math"/>
                          <a:ea typeface="Times New Roman"/>
                          <a:cs typeface="Calibri"/>
                        </a:rPr>
                        <a:t>80,000</a:t>
                      </a:r>
                      <a:endParaRPr lang="en-US" sz="1800" b="1" cap="none" spc="0" dirty="0">
                        <a:ln w="10541" cmpd="sng">
                          <a:solidFill>
                            <a:schemeClr val="tx1"/>
                          </a:solidFill>
                          <a:prstDash val="solid"/>
                        </a:ln>
                        <a:gradFill>
                          <a:gsLst>
                            <a:gs pos="0">
                              <a:srgbClr val="FFFFFF">
                                <a:tint val="40000"/>
                                <a:satMod val="250000"/>
                              </a:srgbClr>
                            </a:gs>
                            <a:gs pos="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50000">
                              <a:srgbClr val="FFFFFF">
                                <a:shade val="20000"/>
                                <a:satMod val="300000"/>
                              </a:srgbClr>
                            </a:gs>
                            <a:gs pos="7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100000">
                              <a:srgbClr val="FFFFFF">
                                <a:tint val="40000"/>
                                <a:satMod val="250000"/>
                              </a:srgbClr>
                            </a:gs>
                          </a:gsLst>
                          <a:lin ang="5400000"/>
                        </a:gra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49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cap="none" spc="0" dirty="0">
                          <a:ln w="10541" cmpd="sng">
                            <a:solidFill>
                              <a:schemeClr val="tx1"/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  <a:gs pos="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50000">
                                <a:srgbClr val="FFFFFF">
                                  <a:shade val="20000"/>
                                  <a:satMod val="300000"/>
                                </a:srgbClr>
                              </a:gs>
                              <a:gs pos="7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10000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</a:gsLst>
                            <a:lin ang="5400000"/>
                          </a:gra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Total Capital Costs </a:t>
                      </a:r>
                      <a:endParaRPr lang="en-US" sz="1800" b="1" cap="none" spc="0" dirty="0">
                        <a:ln w="10541" cmpd="sng">
                          <a:solidFill>
                            <a:schemeClr val="tx1"/>
                          </a:solidFill>
                          <a:prstDash val="solid"/>
                        </a:ln>
                        <a:gradFill>
                          <a:gsLst>
                            <a:gs pos="0">
                              <a:srgbClr val="FFFFFF">
                                <a:tint val="40000"/>
                                <a:satMod val="250000"/>
                              </a:srgbClr>
                            </a:gs>
                            <a:gs pos="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50000">
                              <a:srgbClr val="FFFFFF">
                                <a:shade val="20000"/>
                                <a:satMod val="300000"/>
                              </a:srgbClr>
                            </a:gs>
                            <a:gs pos="7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100000">
                              <a:srgbClr val="FFFFFF">
                                <a:tint val="40000"/>
                                <a:satMod val="250000"/>
                              </a:srgbClr>
                            </a:gs>
                          </a:gsLst>
                          <a:lin ang="5400000"/>
                        </a:gra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cap="none" spc="0" dirty="0">
                          <a:ln w="10541" cmpd="sng">
                            <a:solidFill>
                              <a:schemeClr val="tx1"/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  <a:gs pos="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50000">
                                <a:srgbClr val="FFFFFF">
                                  <a:shade val="20000"/>
                                  <a:satMod val="300000"/>
                                </a:srgbClr>
                              </a:gs>
                              <a:gs pos="7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10000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</a:gsLst>
                            <a:lin ang="5400000"/>
                          </a:gradFill>
                          <a:effectLst/>
                          <a:latin typeface="Cambria Math"/>
                          <a:ea typeface="Times New Roman"/>
                          <a:cs typeface="Calibri"/>
                        </a:rPr>
                        <a:t>19,225,191</a:t>
                      </a:r>
                      <a:endParaRPr lang="en-US" sz="1800" b="1" cap="none" spc="0" dirty="0">
                        <a:ln w="10541" cmpd="sng">
                          <a:solidFill>
                            <a:schemeClr val="tx1"/>
                          </a:solidFill>
                          <a:prstDash val="solid"/>
                        </a:ln>
                        <a:gradFill>
                          <a:gsLst>
                            <a:gs pos="0">
                              <a:srgbClr val="FFFFFF">
                                <a:tint val="40000"/>
                                <a:satMod val="250000"/>
                              </a:srgbClr>
                            </a:gs>
                            <a:gs pos="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50000">
                              <a:srgbClr val="FFFFFF">
                                <a:shade val="20000"/>
                                <a:satMod val="300000"/>
                              </a:srgbClr>
                            </a:gs>
                            <a:gs pos="7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100000">
                              <a:srgbClr val="FFFFFF">
                                <a:tint val="40000"/>
                                <a:satMod val="250000"/>
                              </a:srgbClr>
                            </a:gs>
                          </a:gsLst>
                          <a:lin ang="5400000"/>
                        </a:gra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6509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Times New Roman"/>
                          <a:cs typeface="Calibri"/>
                        </a:rPr>
                        <a:t> 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825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</a:t>
            </a:r>
            <a:endParaRPr lang="en-US" dirty="0"/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07"/>
            <a:ext cx="9144000" cy="1422993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1736"/>
            <a:ext cx="9144000" cy="144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smtClean="0">
                <a:ln w="10541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onstantia" pitchFamily="18" charset="0"/>
              </a:rPr>
              <a:t>Total Capital Investment</a:t>
            </a:r>
            <a:endParaRPr lang="en-US" b="1" dirty="0">
              <a:ln w="10541" cmpd="sng">
                <a:solidFill>
                  <a:schemeClr val="bg1">
                    <a:lumMod val="95000"/>
                  </a:scheme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Constantia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497831"/>
              </p:ext>
            </p:extLst>
          </p:nvPr>
        </p:nvGraphicFramePr>
        <p:xfrm>
          <a:off x="152400" y="1857152"/>
          <a:ext cx="8839200" cy="2243328"/>
        </p:xfrm>
        <a:graphic>
          <a:graphicData uri="http://schemas.openxmlformats.org/drawingml/2006/table">
            <a:tbl>
              <a:tblPr/>
              <a:tblGrid>
                <a:gridCol w="6366113"/>
                <a:gridCol w="2473087"/>
              </a:tblGrid>
              <a:tr h="679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cap="none" spc="0" dirty="0">
                          <a:ln w="10541" cmpd="sng">
                            <a:solidFill>
                              <a:schemeClr val="tx1"/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  <a:gs pos="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50000">
                                <a:srgbClr val="FFFFFF">
                                  <a:shade val="20000"/>
                                  <a:satMod val="300000"/>
                                </a:srgbClr>
                              </a:gs>
                              <a:gs pos="7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10000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</a:gsLst>
                            <a:lin ang="5400000"/>
                          </a:gra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Working Capital</a:t>
                      </a:r>
                      <a:endParaRPr lang="en-US" sz="1600" b="1" cap="none" spc="0" dirty="0">
                        <a:ln w="10541" cmpd="sng">
                          <a:solidFill>
                            <a:schemeClr val="tx1"/>
                          </a:solidFill>
                          <a:prstDash val="solid"/>
                        </a:ln>
                        <a:gradFill>
                          <a:gsLst>
                            <a:gs pos="0">
                              <a:srgbClr val="FFFFFF">
                                <a:tint val="40000"/>
                                <a:satMod val="250000"/>
                              </a:srgbClr>
                            </a:gs>
                            <a:gs pos="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50000">
                              <a:srgbClr val="FFFFFF">
                                <a:shade val="20000"/>
                                <a:satMod val="300000"/>
                              </a:srgbClr>
                            </a:gs>
                            <a:gs pos="7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100000">
                              <a:srgbClr val="FFFFFF">
                                <a:tint val="40000"/>
                                <a:satMod val="250000"/>
                              </a:srgbClr>
                            </a:gs>
                          </a:gsLst>
                          <a:lin ang="5400000"/>
                        </a:gra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cap="none" spc="0">
                          <a:ln w="10541" cmpd="sng">
                            <a:solidFill>
                              <a:schemeClr val="tx1"/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  <a:gs pos="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50000">
                                <a:srgbClr val="FFFFFF">
                                  <a:shade val="20000"/>
                                  <a:satMod val="300000"/>
                                </a:srgbClr>
                              </a:gs>
                              <a:gs pos="7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10000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</a:gsLst>
                            <a:lin ang="5400000"/>
                          </a:gra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Rs.</a:t>
                      </a:r>
                      <a:endParaRPr lang="en-US" sz="1600" b="1" cap="none" spc="0">
                        <a:ln w="10541" cmpd="sng">
                          <a:solidFill>
                            <a:schemeClr val="tx1"/>
                          </a:solidFill>
                          <a:prstDash val="solid"/>
                        </a:ln>
                        <a:gradFill>
                          <a:gsLst>
                            <a:gs pos="0">
                              <a:srgbClr val="FFFFFF">
                                <a:tint val="40000"/>
                                <a:satMod val="250000"/>
                              </a:srgbClr>
                            </a:gs>
                            <a:gs pos="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50000">
                              <a:srgbClr val="FFFFFF">
                                <a:shade val="20000"/>
                                <a:satMod val="300000"/>
                              </a:srgbClr>
                            </a:gs>
                            <a:gs pos="7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100000">
                              <a:srgbClr val="FFFFFF">
                                <a:tint val="40000"/>
                                <a:satMod val="250000"/>
                              </a:srgbClr>
                            </a:gs>
                          </a:gsLst>
                          <a:lin ang="5400000"/>
                        </a:gra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</a:tr>
              <a:tr h="711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cap="none" spc="0" dirty="0">
                          <a:ln w="10541" cmpd="sng">
                            <a:solidFill>
                              <a:schemeClr val="tx1"/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  <a:gs pos="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50000">
                                <a:srgbClr val="FFFFFF">
                                  <a:shade val="20000"/>
                                  <a:satMod val="300000"/>
                                </a:srgbClr>
                              </a:gs>
                              <a:gs pos="7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10000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</a:gsLst>
                            <a:lin ang="5400000"/>
                          </a:gra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Raw material inventory </a:t>
                      </a:r>
                      <a:endParaRPr lang="en-US" sz="1600" b="1" cap="none" spc="0" dirty="0">
                        <a:ln w="10541" cmpd="sng">
                          <a:solidFill>
                            <a:schemeClr val="tx1"/>
                          </a:solidFill>
                          <a:prstDash val="solid"/>
                        </a:ln>
                        <a:gradFill>
                          <a:gsLst>
                            <a:gs pos="0">
                              <a:srgbClr val="FFFFFF">
                                <a:tint val="40000"/>
                                <a:satMod val="250000"/>
                              </a:srgbClr>
                            </a:gs>
                            <a:gs pos="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50000">
                              <a:srgbClr val="FFFFFF">
                                <a:shade val="20000"/>
                                <a:satMod val="300000"/>
                              </a:srgbClr>
                            </a:gs>
                            <a:gs pos="7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100000">
                              <a:srgbClr val="FFFFFF">
                                <a:tint val="40000"/>
                                <a:satMod val="250000"/>
                              </a:srgbClr>
                            </a:gs>
                          </a:gsLst>
                          <a:lin ang="5400000"/>
                        </a:gra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cap="none" spc="0">
                          <a:ln w="10541" cmpd="sng">
                            <a:solidFill>
                              <a:schemeClr val="tx1"/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  <a:gs pos="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50000">
                                <a:srgbClr val="FFFFFF">
                                  <a:shade val="20000"/>
                                  <a:satMod val="300000"/>
                                </a:srgbClr>
                              </a:gs>
                              <a:gs pos="7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10000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</a:gsLst>
                            <a:lin ang="5400000"/>
                          </a:gradFill>
                          <a:effectLst/>
                          <a:latin typeface="Cambria Math"/>
                          <a:ea typeface="Times New Roman"/>
                          <a:cs typeface="Calibri"/>
                        </a:rPr>
                        <a:t>5,200,000</a:t>
                      </a:r>
                      <a:endParaRPr lang="en-US" sz="1600" b="1" cap="none" spc="0">
                        <a:ln w="10541" cmpd="sng">
                          <a:solidFill>
                            <a:schemeClr val="tx1"/>
                          </a:solidFill>
                          <a:prstDash val="solid"/>
                        </a:ln>
                        <a:gradFill>
                          <a:gsLst>
                            <a:gs pos="0">
                              <a:srgbClr val="FFFFFF">
                                <a:tint val="40000"/>
                                <a:satMod val="250000"/>
                              </a:srgbClr>
                            </a:gs>
                            <a:gs pos="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50000">
                              <a:srgbClr val="FFFFFF">
                                <a:shade val="20000"/>
                                <a:satMod val="300000"/>
                              </a:srgbClr>
                            </a:gs>
                            <a:gs pos="7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100000">
                              <a:srgbClr val="FFFFFF">
                                <a:tint val="40000"/>
                                <a:satMod val="250000"/>
                              </a:srgbClr>
                            </a:gs>
                          </a:gsLst>
                          <a:lin ang="5400000"/>
                        </a:gra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1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cap="none" spc="0" dirty="0">
                          <a:ln w="10541" cmpd="sng">
                            <a:solidFill>
                              <a:schemeClr val="tx1"/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  <a:gs pos="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50000">
                                <a:srgbClr val="FFFFFF">
                                  <a:shade val="20000"/>
                                  <a:satMod val="300000"/>
                                </a:srgbClr>
                              </a:gs>
                              <a:gs pos="7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10000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</a:gsLst>
                            <a:lin ang="5400000"/>
                          </a:gra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Cash </a:t>
                      </a:r>
                      <a:endParaRPr lang="en-US" sz="1600" b="1" cap="none" spc="0" dirty="0">
                        <a:ln w="10541" cmpd="sng">
                          <a:solidFill>
                            <a:schemeClr val="tx1"/>
                          </a:solidFill>
                          <a:prstDash val="solid"/>
                        </a:ln>
                        <a:gradFill>
                          <a:gsLst>
                            <a:gs pos="0">
                              <a:srgbClr val="FFFFFF">
                                <a:tint val="40000"/>
                                <a:satMod val="250000"/>
                              </a:srgbClr>
                            </a:gs>
                            <a:gs pos="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50000">
                              <a:srgbClr val="FFFFFF">
                                <a:shade val="20000"/>
                                <a:satMod val="300000"/>
                              </a:srgbClr>
                            </a:gs>
                            <a:gs pos="7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100000">
                              <a:srgbClr val="FFFFFF">
                                <a:tint val="40000"/>
                                <a:satMod val="250000"/>
                              </a:srgbClr>
                            </a:gs>
                          </a:gsLst>
                          <a:lin ang="5400000"/>
                        </a:gra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cap="none" spc="0">
                          <a:ln w="10541" cmpd="sng">
                            <a:solidFill>
                              <a:schemeClr val="tx1"/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  <a:gs pos="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50000">
                                <a:srgbClr val="FFFFFF">
                                  <a:shade val="20000"/>
                                  <a:satMod val="300000"/>
                                </a:srgbClr>
                              </a:gs>
                              <a:gs pos="7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10000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</a:gsLst>
                            <a:lin ang="5400000"/>
                          </a:gradFill>
                          <a:effectLst/>
                          <a:latin typeface="Cambria Math"/>
                          <a:ea typeface="Times New Roman"/>
                          <a:cs typeface="Calibri"/>
                        </a:rPr>
                        <a:t>500,000</a:t>
                      </a:r>
                      <a:endParaRPr lang="en-US" sz="1600" b="1" cap="none" spc="0">
                        <a:ln w="10541" cmpd="sng">
                          <a:solidFill>
                            <a:schemeClr val="tx1"/>
                          </a:solidFill>
                          <a:prstDash val="solid"/>
                        </a:ln>
                        <a:gradFill>
                          <a:gsLst>
                            <a:gs pos="0">
                              <a:srgbClr val="FFFFFF">
                                <a:tint val="40000"/>
                                <a:satMod val="250000"/>
                              </a:srgbClr>
                            </a:gs>
                            <a:gs pos="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50000">
                              <a:srgbClr val="FFFFFF">
                                <a:shade val="20000"/>
                                <a:satMod val="300000"/>
                              </a:srgbClr>
                            </a:gs>
                            <a:gs pos="7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100000">
                              <a:srgbClr val="FFFFFF">
                                <a:tint val="40000"/>
                                <a:satMod val="250000"/>
                              </a:srgbClr>
                            </a:gs>
                          </a:gsLst>
                          <a:lin ang="5400000"/>
                        </a:gra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7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cap="none" spc="0" dirty="0">
                          <a:ln w="10541" cmpd="sng">
                            <a:solidFill>
                              <a:schemeClr val="tx1"/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  <a:gs pos="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50000">
                                <a:srgbClr val="FFFFFF">
                                  <a:shade val="20000"/>
                                  <a:satMod val="300000"/>
                                </a:srgbClr>
                              </a:gs>
                              <a:gs pos="7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10000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</a:gsLst>
                            <a:lin ang="5400000"/>
                          </a:gra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Total Working Capital </a:t>
                      </a:r>
                      <a:endParaRPr lang="en-US" sz="1600" b="1" cap="none" spc="0" dirty="0">
                        <a:ln w="10541" cmpd="sng">
                          <a:solidFill>
                            <a:schemeClr val="tx1"/>
                          </a:solidFill>
                          <a:prstDash val="solid"/>
                        </a:ln>
                        <a:gradFill>
                          <a:gsLst>
                            <a:gs pos="0">
                              <a:srgbClr val="FFFFFF">
                                <a:tint val="40000"/>
                                <a:satMod val="250000"/>
                              </a:srgbClr>
                            </a:gs>
                            <a:gs pos="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50000">
                              <a:srgbClr val="FFFFFF">
                                <a:shade val="20000"/>
                                <a:satMod val="300000"/>
                              </a:srgbClr>
                            </a:gs>
                            <a:gs pos="7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100000">
                              <a:srgbClr val="FFFFFF">
                                <a:tint val="40000"/>
                                <a:satMod val="250000"/>
                              </a:srgbClr>
                            </a:gs>
                          </a:gsLst>
                          <a:lin ang="5400000"/>
                        </a:gra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cap="none" spc="0" dirty="0">
                          <a:ln w="10541" cmpd="sng">
                            <a:solidFill>
                              <a:schemeClr val="tx1"/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  <a:gs pos="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50000">
                                <a:srgbClr val="FFFFFF">
                                  <a:shade val="20000"/>
                                  <a:satMod val="300000"/>
                                </a:srgbClr>
                              </a:gs>
                              <a:gs pos="7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10000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</a:gsLst>
                            <a:lin ang="5400000"/>
                          </a:gradFill>
                          <a:effectLst/>
                          <a:latin typeface="Cambria Math"/>
                          <a:ea typeface="Times New Roman"/>
                          <a:cs typeface="Calibri"/>
                        </a:rPr>
                        <a:t>5,700,000</a:t>
                      </a:r>
                      <a:endParaRPr lang="en-US" sz="1600" b="1" cap="none" spc="0" dirty="0">
                        <a:ln w="10541" cmpd="sng">
                          <a:solidFill>
                            <a:schemeClr val="tx1"/>
                          </a:solidFill>
                          <a:prstDash val="solid"/>
                        </a:ln>
                        <a:gradFill>
                          <a:gsLst>
                            <a:gs pos="0">
                              <a:srgbClr val="FFFFFF">
                                <a:tint val="40000"/>
                                <a:satMod val="250000"/>
                              </a:srgbClr>
                            </a:gs>
                            <a:gs pos="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50000">
                              <a:srgbClr val="FFFFFF">
                                <a:shade val="20000"/>
                                <a:satMod val="300000"/>
                              </a:srgbClr>
                            </a:gs>
                            <a:gs pos="7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100000">
                              <a:srgbClr val="FFFFFF">
                                <a:tint val="40000"/>
                                <a:satMod val="250000"/>
                              </a:srgbClr>
                            </a:gs>
                          </a:gsLst>
                          <a:lin ang="5400000"/>
                        </a:gra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5178795"/>
              </p:ext>
            </p:extLst>
          </p:nvPr>
        </p:nvGraphicFramePr>
        <p:xfrm>
          <a:off x="228600" y="4876800"/>
          <a:ext cx="8686800" cy="771144"/>
        </p:xfrm>
        <a:graphic>
          <a:graphicData uri="http://schemas.openxmlformats.org/drawingml/2006/table">
            <a:tbl>
              <a:tblPr/>
              <a:tblGrid>
                <a:gridCol w="5867400"/>
                <a:gridCol w="2819400"/>
              </a:tblGrid>
              <a:tr h="831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cap="none" spc="0" dirty="0">
                          <a:ln w="10541" cmpd="sng">
                            <a:solidFill>
                              <a:schemeClr val="tx1"/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  <a:gs pos="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50000">
                                <a:srgbClr val="FFFFFF">
                                  <a:shade val="20000"/>
                                  <a:satMod val="300000"/>
                                </a:srgbClr>
                              </a:gs>
                              <a:gs pos="7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10000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</a:gsLst>
                            <a:lin ang="5400000"/>
                          </a:gra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Total Investment</a:t>
                      </a:r>
                      <a:endParaRPr lang="en-US" sz="2400" b="1" cap="none" spc="0" dirty="0">
                        <a:ln w="10541" cmpd="sng">
                          <a:solidFill>
                            <a:schemeClr val="tx1"/>
                          </a:solidFill>
                          <a:prstDash val="solid"/>
                        </a:ln>
                        <a:gradFill>
                          <a:gsLst>
                            <a:gs pos="0">
                              <a:srgbClr val="FFFFFF">
                                <a:tint val="40000"/>
                                <a:satMod val="250000"/>
                              </a:srgbClr>
                            </a:gs>
                            <a:gs pos="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50000">
                              <a:srgbClr val="FFFFFF">
                                <a:shade val="20000"/>
                                <a:satMod val="300000"/>
                              </a:srgbClr>
                            </a:gs>
                            <a:gs pos="7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100000">
                              <a:srgbClr val="FFFFFF">
                                <a:tint val="40000"/>
                                <a:satMod val="250000"/>
                              </a:srgbClr>
                            </a:gs>
                          </a:gsLst>
                          <a:lin ang="5400000"/>
                        </a:gra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cap="none" spc="0" dirty="0">
                          <a:ln w="10541" cmpd="sng">
                            <a:solidFill>
                              <a:schemeClr val="tx1"/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  <a:gs pos="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50000">
                                <a:srgbClr val="FFFFFF">
                                  <a:shade val="20000"/>
                                  <a:satMod val="300000"/>
                                </a:srgbClr>
                              </a:gs>
                              <a:gs pos="79000">
                                <a:srgbClr val="FFFFFF">
                                  <a:tint val="52000"/>
                                  <a:satMod val="300000"/>
                                </a:srgbClr>
                              </a:gs>
                              <a:gs pos="100000">
                                <a:srgbClr val="FFFFFF">
                                  <a:tint val="40000"/>
                                  <a:satMod val="250000"/>
                                </a:srgbClr>
                              </a:gs>
                            </a:gsLst>
                            <a:lin ang="5400000"/>
                          </a:gra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24,925,191</a:t>
                      </a:r>
                      <a:endParaRPr lang="en-US" sz="2400" b="1" cap="none" spc="0" dirty="0">
                        <a:ln w="10541" cmpd="sng">
                          <a:solidFill>
                            <a:schemeClr val="tx1"/>
                          </a:solidFill>
                          <a:prstDash val="solid"/>
                        </a:ln>
                        <a:gradFill>
                          <a:gsLst>
                            <a:gs pos="0">
                              <a:srgbClr val="FFFFFF">
                                <a:tint val="40000"/>
                                <a:satMod val="250000"/>
                              </a:srgbClr>
                            </a:gs>
                            <a:gs pos="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50000">
                              <a:srgbClr val="FFFFFF">
                                <a:shade val="20000"/>
                                <a:satMod val="300000"/>
                              </a:srgbClr>
                            </a:gs>
                            <a:gs pos="7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100000">
                              <a:srgbClr val="FFFFFF">
                                <a:tint val="40000"/>
                                <a:satMod val="250000"/>
                              </a:srgbClr>
                            </a:gs>
                          </a:gsLst>
                          <a:lin ang="5400000"/>
                        </a:gra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808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171699" y="2171698"/>
            <a:ext cx="6858003" cy="251460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 rot="16200000">
            <a:off x="-2396755" y="2403845"/>
            <a:ext cx="6850914" cy="2057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smtClean="0">
                <a:ln w="17780" cmpd="sng">
                  <a:solidFill>
                    <a:schemeClr val="accent2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nstantia" pitchFamily="18" charset="0"/>
              </a:rPr>
              <a:t>Cost Benefit Analysis</a:t>
            </a:r>
            <a:endParaRPr lang="en-US" b="1" dirty="0">
              <a:ln w="17780" cmpd="sng">
                <a:solidFill>
                  <a:schemeClr val="accent2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Constantia" pitchFamily="18" charset="0"/>
            </a:endParaRPr>
          </a:p>
        </p:txBody>
      </p:sp>
      <p:pic>
        <p:nvPicPr>
          <p:cNvPr id="12290" name="Picture 2" descr="C:\Users\Administrator\Desktop\picture_cost_benefit_analysi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3" y="23036"/>
            <a:ext cx="6666612" cy="683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86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Administrator\Desktop\bluish-daybreak-backgrounds-wallpap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1736"/>
            <a:ext cx="9144000" cy="144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nstantia" pitchFamily="18" charset="0"/>
              </a:rPr>
              <a:t>Cost-Benefit Analysis</a:t>
            </a:r>
            <a:endParaRPr lang="en-US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onstantia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953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Total cost on this </a:t>
            </a:r>
            <a:r>
              <a:rPr lang="en-US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Project is Rs/= 39,522,341</a:t>
            </a:r>
            <a:endParaRPr lang="en-US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Total Revenue earn from this </a:t>
            </a:r>
            <a:r>
              <a:rPr lang="en-US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business is Rs/= </a:t>
            </a:r>
            <a:r>
              <a:rPr lang="en-US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41,452,950</a:t>
            </a:r>
          </a:p>
          <a:p>
            <a:pPr marL="0" indent="0">
              <a:buNone/>
            </a:pPr>
            <a:r>
              <a:rPr lang="en-US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So,</a:t>
            </a:r>
          </a:p>
          <a:p>
            <a:pPr marL="0" indent="0" algn="ctr">
              <a:buNone/>
            </a:pPr>
            <a:r>
              <a:rPr lang="en-US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Total Profit earn from this business per </a:t>
            </a:r>
            <a:r>
              <a:rPr lang="en-US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year is Rs/= 1,930,609</a:t>
            </a:r>
          </a:p>
          <a:p>
            <a:pPr marL="0" indent="0" algn="ctr">
              <a:buNone/>
            </a:pPr>
            <a:r>
              <a:rPr lang="en-US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Clearly </a:t>
            </a:r>
            <a:r>
              <a:rPr lang="en-US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shows that the starting of this business is justified. And the business will save almost </a:t>
            </a:r>
            <a:r>
              <a:rPr lang="en-US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Rs/= 1.9 million </a:t>
            </a:r>
            <a:r>
              <a:rPr lang="en-US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a year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80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81104" y="1181101"/>
            <a:ext cx="6858003" cy="449580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 rot="16200000">
            <a:off x="-1634757" y="1641846"/>
            <a:ext cx="6850914" cy="3581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smtClean="0">
                <a:ln w="17780" cmpd="sng">
                  <a:solidFill>
                    <a:schemeClr val="accent2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nstantia" pitchFamily="18" charset="0"/>
              </a:rPr>
              <a:t>Income statement Analysis</a:t>
            </a:r>
            <a:endParaRPr lang="en-US" b="1" dirty="0">
              <a:ln w="17780" cmpd="sng">
                <a:solidFill>
                  <a:schemeClr val="accent2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Constantia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399" y="97464"/>
            <a:ext cx="5557285" cy="676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136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C:\Users\Administrator\Desktop\Ppt-templates-free-download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05"/>
            <a:ext cx="914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1736"/>
            <a:ext cx="9144000" cy="144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smtClean="0">
                <a:ln w="31550" cmpd="sng">
                  <a:solidFill>
                    <a:schemeClr val="bg1"/>
                  </a:soli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nstantia" pitchFamily="18" charset="0"/>
              </a:rPr>
              <a:t>Income Statement Analysis</a:t>
            </a:r>
            <a:endParaRPr lang="en-US" b="1" dirty="0">
              <a:ln w="31550" cmpd="sng">
                <a:solidFill>
                  <a:schemeClr val="bg1"/>
                </a:soli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nstantia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970854"/>
              </p:ext>
            </p:extLst>
          </p:nvPr>
        </p:nvGraphicFramePr>
        <p:xfrm>
          <a:off x="228600" y="2100675"/>
          <a:ext cx="8610600" cy="630936"/>
        </p:xfrm>
        <a:graphic>
          <a:graphicData uri="http://schemas.openxmlformats.org/drawingml/2006/table">
            <a:tbl>
              <a:tblPr firstRow="1" firstCol="1" bandRow="1"/>
              <a:tblGrid>
                <a:gridCol w="6006225"/>
                <a:gridCol w="2604375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cap="none" spc="0" dirty="0">
                          <a:ln w="12700">
                            <a:solidFill>
                              <a:schemeClr val="bg2">
                                <a:lumMod val="50000"/>
                              </a:schemeClr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Calibri"/>
                        </a:rPr>
                        <a:t>Total Revenue</a:t>
                      </a:r>
                      <a:endParaRPr lang="en-US" sz="1800" b="1" cap="none" spc="0" dirty="0">
                        <a:ln w="12700">
                          <a:solidFill>
                            <a:schemeClr val="bg2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chemeClr val="bg2">
                            <a:tint val="85000"/>
                            <a:satMod val="155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cap="none" spc="0" dirty="0">
                          <a:ln w="12700">
                            <a:solidFill>
                              <a:schemeClr val="bg2">
                                <a:lumMod val="50000"/>
                              </a:schemeClr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Cambria Math"/>
                          <a:ea typeface="Times New Roman"/>
                          <a:cs typeface="Calibri"/>
                        </a:rPr>
                        <a:t>41,452,950</a:t>
                      </a:r>
                      <a:endParaRPr lang="en-US" sz="1800" b="1" cap="none" spc="0" dirty="0">
                        <a:ln w="12700">
                          <a:solidFill>
                            <a:schemeClr val="bg2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chemeClr val="bg2">
                            <a:tint val="85000"/>
                            <a:satMod val="155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619664"/>
              </p:ext>
            </p:extLst>
          </p:nvPr>
        </p:nvGraphicFramePr>
        <p:xfrm>
          <a:off x="228600" y="2971800"/>
          <a:ext cx="8610600" cy="630936"/>
        </p:xfrm>
        <a:graphic>
          <a:graphicData uri="http://schemas.openxmlformats.org/drawingml/2006/table">
            <a:tbl>
              <a:tblPr firstRow="1" firstCol="1" bandRow="1"/>
              <a:tblGrid>
                <a:gridCol w="6006225"/>
                <a:gridCol w="2604375"/>
              </a:tblGrid>
              <a:tr h="5968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cap="none" spc="200" dirty="0">
                          <a:ln w="29210">
                            <a:solidFill>
                              <a:schemeClr val="accent3">
                                <a:tint val="10000"/>
                              </a:schemeClr>
                            </a:solidFill>
                          </a:ln>
                          <a:solidFill>
                            <a:schemeClr val="accent3">
                              <a:satMod val="200000"/>
                              <a:alpha val="50000"/>
                            </a:schemeClr>
                          </a:solidFill>
                          <a:effectLst>
                            <a:innerShdw blurRad="50800" dist="50800" dir="8100000">
                              <a:srgbClr val="7D7D7D">
                                <a:alpha val="73000"/>
                              </a:srgbClr>
                            </a:innerShdw>
                          </a:effectLst>
                          <a:latin typeface="Calibri"/>
                          <a:ea typeface="Times New Roman"/>
                          <a:cs typeface="Calibri"/>
                        </a:rPr>
                        <a:t>Total cost of sales</a:t>
                      </a:r>
                      <a:endParaRPr lang="en-US" sz="1800" b="1" cap="none" spc="200" dirty="0">
                        <a:ln w="29210">
                          <a:solidFill>
                            <a:schemeClr val="accent3">
                              <a:tint val="10000"/>
                            </a:schemeClr>
                          </a:solidFill>
                        </a:ln>
                        <a:solidFill>
                          <a:schemeClr val="accent3">
                            <a:satMod val="200000"/>
                            <a:alpha val="50000"/>
                          </a:schemeClr>
                        </a:solidFill>
                        <a:effectLst>
                          <a:innerShdw blurRad="50800" dist="50800" dir="8100000">
                            <a:srgbClr val="7D7D7D">
                              <a:alpha val="73000"/>
                            </a:srgbClr>
                          </a:inn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cap="none" spc="200" dirty="0">
                          <a:ln w="29210">
                            <a:solidFill>
                              <a:schemeClr val="accent3">
                                <a:tint val="10000"/>
                              </a:schemeClr>
                            </a:solidFill>
                          </a:ln>
                          <a:solidFill>
                            <a:schemeClr val="accent3">
                              <a:satMod val="200000"/>
                              <a:alpha val="50000"/>
                            </a:schemeClr>
                          </a:solidFill>
                          <a:effectLst>
                            <a:innerShdw blurRad="50800" dist="50800" dir="8100000">
                              <a:srgbClr val="7D7D7D">
                                <a:alpha val="73000"/>
                              </a:srgbClr>
                            </a:innerShdw>
                          </a:effectLst>
                          <a:latin typeface="Cambria Math"/>
                          <a:ea typeface="Times New Roman"/>
                          <a:cs typeface="Calibri"/>
                        </a:rPr>
                        <a:t>36,140,000</a:t>
                      </a:r>
                      <a:endParaRPr lang="en-US" sz="1800" b="1" cap="none" spc="200" dirty="0">
                        <a:ln w="29210">
                          <a:solidFill>
                            <a:schemeClr val="accent3">
                              <a:tint val="10000"/>
                            </a:schemeClr>
                          </a:solidFill>
                        </a:ln>
                        <a:solidFill>
                          <a:schemeClr val="accent3">
                            <a:satMod val="200000"/>
                            <a:alpha val="50000"/>
                          </a:schemeClr>
                        </a:solidFill>
                        <a:effectLst>
                          <a:innerShdw blurRad="50800" dist="50800" dir="8100000">
                            <a:srgbClr val="7D7D7D">
                              <a:alpha val="73000"/>
                            </a:srgbClr>
                          </a:inn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127558"/>
              </p:ext>
            </p:extLst>
          </p:nvPr>
        </p:nvGraphicFramePr>
        <p:xfrm>
          <a:off x="266700" y="3886200"/>
          <a:ext cx="8610600" cy="630936"/>
        </p:xfrm>
        <a:graphic>
          <a:graphicData uri="http://schemas.openxmlformats.org/drawingml/2006/table">
            <a:tbl>
              <a:tblPr firstRow="1" firstCol="1" bandRow="1"/>
              <a:tblGrid>
                <a:gridCol w="6006225"/>
                <a:gridCol w="2604375"/>
              </a:tblGrid>
              <a:tr h="5968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cap="none" spc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gradFill>
                            <a:gsLst>
                              <a:gs pos="10000">
                                <a:schemeClr val="accent1">
                                  <a:tint val="63000"/>
                                  <a:sat val="105000"/>
                                </a:schemeClr>
                              </a:gs>
                              <a:gs pos="90000">
                                <a:schemeClr val="accent1">
                                  <a:shade val="50000"/>
                                  <a:satMod val="10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Calibri"/>
                        </a:rPr>
                        <a:t>Gross</a:t>
                      </a:r>
                      <a:r>
                        <a:rPr lang="en-US" sz="3600" b="1" cap="none" spc="0" baseline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gradFill>
                            <a:gsLst>
                              <a:gs pos="10000">
                                <a:schemeClr val="accent1">
                                  <a:tint val="63000"/>
                                  <a:sat val="105000"/>
                                </a:schemeClr>
                              </a:gs>
                              <a:gs pos="90000">
                                <a:schemeClr val="accent1">
                                  <a:shade val="50000"/>
                                  <a:satMod val="10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Calibri"/>
                        </a:rPr>
                        <a:t> Profit</a:t>
                      </a:r>
                      <a:endParaRPr lang="en-US" sz="1800" b="1" cap="none" spc="0" dirty="0">
                        <a:ln w="17780" cmpd="sng">
                          <a:solidFill>
                            <a:schemeClr val="accent1">
                              <a:tint val="3000"/>
                            </a:schemeClr>
                          </a:solidFill>
                          <a:prstDash val="solid"/>
                          <a:miter lim="800000"/>
                        </a:ln>
                        <a:gradFill>
                          <a:gsLst>
                            <a:gs pos="10000">
                              <a:schemeClr val="accent1">
                                <a:tint val="63000"/>
                                <a:sat val="105000"/>
                              </a:schemeClr>
                            </a:gs>
                            <a:gs pos="90000">
                              <a:schemeClr val="accent1">
                                <a:shade val="50000"/>
                                <a:satMod val="10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55000" dist="50800" dir="5400000" algn="tl">
                            <a:srgbClr val="000000">
                              <a:alpha val="33000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cap="none" spc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gradFill>
                            <a:gsLst>
                              <a:gs pos="10000">
                                <a:schemeClr val="accent1">
                                  <a:tint val="63000"/>
                                  <a:sat val="105000"/>
                                </a:schemeClr>
                              </a:gs>
                              <a:gs pos="90000">
                                <a:schemeClr val="accent1">
                                  <a:shade val="50000"/>
                                  <a:satMod val="10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Cambria Math"/>
                          <a:ea typeface="Times New Roman"/>
                          <a:cs typeface="Calibri"/>
                        </a:rPr>
                        <a:t>53,12,950</a:t>
                      </a:r>
                      <a:endParaRPr lang="en-US" sz="1800" b="1" cap="none" spc="0" dirty="0">
                        <a:ln w="17780" cmpd="sng">
                          <a:solidFill>
                            <a:schemeClr val="accent1">
                              <a:tint val="3000"/>
                            </a:schemeClr>
                          </a:solidFill>
                          <a:prstDash val="solid"/>
                          <a:miter lim="800000"/>
                        </a:ln>
                        <a:gradFill>
                          <a:gsLst>
                            <a:gs pos="10000">
                              <a:schemeClr val="accent1">
                                <a:tint val="63000"/>
                                <a:sat val="105000"/>
                              </a:schemeClr>
                            </a:gs>
                            <a:gs pos="90000">
                              <a:schemeClr val="accent1">
                                <a:shade val="50000"/>
                                <a:satMod val="10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55000" dist="50800" dir="5400000" algn="tl">
                            <a:srgbClr val="000000">
                              <a:alpha val="33000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120898"/>
              </p:ext>
            </p:extLst>
          </p:nvPr>
        </p:nvGraphicFramePr>
        <p:xfrm>
          <a:off x="266700" y="4800600"/>
          <a:ext cx="8610600" cy="630936"/>
        </p:xfrm>
        <a:graphic>
          <a:graphicData uri="http://schemas.openxmlformats.org/drawingml/2006/table">
            <a:tbl>
              <a:tblPr firstRow="1" firstCol="1" bandRow="1"/>
              <a:tblGrid>
                <a:gridCol w="6006225"/>
                <a:gridCol w="2604375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cap="none" spc="50" dirty="0" smtClean="0">
                          <a:ln w="12700" cmpd="sng">
                            <a:solidFill>
                              <a:schemeClr val="accent6">
                                <a:satMod val="120000"/>
                                <a:shade val="80000"/>
                              </a:schemeClr>
                            </a:solidFill>
                            <a:prstDash val="solid"/>
                          </a:ln>
                          <a:solidFill>
                            <a:schemeClr val="accent6">
                              <a:tint val="1000"/>
                            </a:schemeClr>
                          </a:solidFill>
                          <a:effectLst>
                            <a:glow rad="53100">
                              <a:schemeClr val="accent6">
                                <a:satMod val="180000"/>
                                <a:alpha val="30000"/>
                              </a:schemeClr>
                            </a:glow>
                          </a:effectLst>
                          <a:latin typeface="Calibri"/>
                          <a:ea typeface="Times New Roman"/>
                          <a:cs typeface="Calibri"/>
                        </a:rPr>
                        <a:t>Admin &amp; General Expenses</a:t>
                      </a:r>
                      <a:endParaRPr lang="en-US" sz="1800" b="1" cap="none" spc="50" dirty="0">
                        <a:ln w="12700" cmpd="sng">
                          <a:solidFill>
                            <a:schemeClr val="accent6">
                              <a:satMod val="120000"/>
                              <a:shade val="80000"/>
                            </a:schemeClr>
                          </a:solidFill>
                          <a:prstDash val="solid"/>
                        </a:ln>
                        <a:solidFill>
                          <a:schemeClr val="accent6">
                            <a:tint val="1000"/>
                          </a:schemeClr>
                        </a:solidFill>
                        <a:effectLst>
                          <a:glow rad="53100">
                            <a:schemeClr val="accent6">
                              <a:satMod val="180000"/>
                              <a:alpha val="30000"/>
                            </a:schemeClr>
                          </a:glo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cap="none" spc="50" dirty="0" smtClean="0">
                          <a:ln w="12700" cmpd="sng">
                            <a:solidFill>
                              <a:schemeClr val="accent6">
                                <a:satMod val="120000"/>
                                <a:shade val="80000"/>
                              </a:schemeClr>
                            </a:solidFill>
                            <a:prstDash val="solid"/>
                          </a:ln>
                          <a:solidFill>
                            <a:schemeClr val="accent6">
                              <a:tint val="1000"/>
                            </a:schemeClr>
                          </a:solidFill>
                          <a:effectLst>
                            <a:glow rad="53100">
                              <a:schemeClr val="accent6">
                                <a:satMod val="180000"/>
                                <a:alpha val="30000"/>
                              </a:schemeClr>
                            </a:glow>
                          </a:effectLst>
                          <a:latin typeface="Cambria Math"/>
                          <a:ea typeface="Times New Roman"/>
                          <a:cs typeface="Calibri"/>
                        </a:rPr>
                        <a:t>1,688,805</a:t>
                      </a:r>
                      <a:endParaRPr lang="en-US" sz="1800" b="1" cap="none" spc="50" dirty="0">
                        <a:ln w="12700" cmpd="sng">
                          <a:solidFill>
                            <a:schemeClr val="accent6">
                              <a:satMod val="120000"/>
                              <a:shade val="80000"/>
                            </a:schemeClr>
                          </a:solidFill>
                          <a:prstDash val="solid"/>
                        </a:ln>
                        <a:solidFill>
                          <a:schemeClr val="accent6">
                            <a:tint val="1000"/>
                          </a:schemeClr>
                        </a:solidFill>
                        <a:effectLst>
                          <a:glow rad="53100">
                            <a:schemeClr val="accent6">
                              <a:satMod val="180000"/>
                              <a:alpha val="30000"/>
                            </a:schemeClr>
                          </a:glo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186080"/>
              </p:ext>
            </p:extLst>
          </p:nvPr>
        </p:nvGraphicFramePr>
        <p:xfrm>
          <a:off x="266700" y="5638800"/>
          <a:ext cx="8610600" cy="630936"/>
        </p:xfrm>
        <a:graphic>
          <a:graphicData uri="http://schemas.openxmlformats.org/drawingml/2006/table">
            <a:tbl>
              <a:tblPr firstRow="1" firstCol="1" bandRow="1"/>
              <a:tblGrid>
                <a:gridCol w="6006225"/>
                <a:gridCol w="2604375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cap="none" spc="0" dirty="0" smtClean="0">
                          <a:ln w="900" cmpd="sng">
                            <a:solidFill>
                              <a:schemeClr val="accent1">
                                <a:satMod val="190000"/>
                                <a:alpha val="550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satMod val="200000"/>
                              <a:tint val="3000"/>
                            </a:schemeClr>
                          </a:solidFill>
                          <a:effectLst>
                            <a:innerShdw blurRad="101600" dist="76200" dir="540000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innerShdw>
                          </a:effectLst>
                          <a:latin typeface="Calibri"/>
                          <a:ea typeface="Times New Roman"/>
                          <a:cs typeface="Calibri"/>
                        </a:rPr>
                        <a:t>Operating Income</a:t>
                      </a:r>
                      <a:endParaRPr lang="en-US" sz="1800" b="1" cap="none" spc="0" dirty="0">
                        <a:ln w="900" cmpd="sng">
                          <a:solidFill>
                            <a:schemeClr val="accent1">
                              <a:satMod val="190000"/>
                              <a:alpha val="55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satMod val="200000"/>
                            <a:tint val="3000"/>
                          </a:schemeClr>
                        </a:solidFill>
                        <a:effectLst>
                          <a:innerShdw blurRad="101600" dist="76200" dir="5400000">
                            <a:schemeClr val="accent1">
                              <a:satMod val="190000"/>
                              <a:tint val="100000"/>
                              <a:alpha val="74000"/>
                            </a:schemeClr>
                          </a:inn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cap="none" spc="0" dirty="0" smtClean="0">
                          <a:ln w="900" cmpd="sng">
                            <a:solidFill>
                              <a:schemeClr val="accent1">
                                <a:satMod val="190000"/>
                                <a:alpha val="550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satMod val="200000"/>
                              <a:tint val="3000"/>
                            </a:schemeClr>
                          </a:solidFill>
                          <a:effectLst>
                            <a:innerShdw blurRad="101600" dist="76200" dir="540000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innerShdw>
                          </a:effectLst>
                          <a:latin typeface="Cambria Math"/>
                          <a:ea typeface="Times New Roman"/>
                          <a:cs typeface="Calibri"/>
                        </a:rPr>
                        <a:t>36,24,145</a:t>
                      </a:r>
                      <a:endParaRPr lang="en-US" sz="18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795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C:\Users\Administrator\Desktop\Ppt-templates-free-download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05"/>
            <a:ext cx="914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1736"/>
            <a:ext cx="9144000" cy="144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smtClean="0">
                <a:ln w="31550" cmpd="sng">
                  <a:solidFill>
                    <a:schemeClr val="bg1"/>
                  </a:soli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nstantia" pitchFamily="18" charset="0"/>
              </a:rPr>
              <a:t>Income Statement Analysis</a:t>
            </a:r>
            <a:endParaRPr lang="en-US" b="1" dirty="0">
              <a:ln w="31550" cmpd="sng">
                <a:solidFill>
                  <a:schemeClr val="bg1"/>
                </a:soli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nstantia" pitchFamily="18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575991"/>
              </p:ext>
            </p:extLst>
          </p:nvPr>
        </p:nvGraphicFramePr>
        <p:xfrm>
          <a:off x="266700" y="2286000"/>
          <a:ext cx="8610600" cy="1261872"/>
        </p:xfrm>
        <a:graphic>
          <a:graphicData uri="http://schemas.openxmlformats.org/drawingml/2006/table">
            <a:tbl>
              <a:tblPr firstRow="1" firstCol="1" bandRow="1"/>
              <a:tblGrid>
                <a:gridCol w="6006225"/>
                <a:gridCol w="2604375"/>
              </a:tblGrid>
              <a:tr h="5968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cap="none" spc="200" dirty="0" smtClean="0">
                          <a:ln w="29210">
                            <a:solidFill>
                              <a:schemeClr val="accent3">
                                <a:tint val="10000"/>
                              </a:schemeClr>
                            </a:solidFill>
                          </a:ln>
                          <a:solidFill>
                            <a:schemeClr val="accent3">
                              <a:satMod val="200000"/>
                              <a:alpha val="50000"/>
                            </a:schemeClr>
                          </a:solidFill>
                          <a:effectLst>
                            <a:innerShdw blurRad="50800" dist="50800" dir="8100000">
                              <a:srgbClr val="7D7D7D">
                                <a:alpha val="73000"/>
                              </a:srgbClr>
                            </a:innerShdw>
                          </a:effectLst>
                          <a:latin typeface="Calibri"/>
                          <a:ea typeface="Times New Roman"/>
                          <a:cs typeface="Calibri"/>
                        </a:rPr>
                        <a:t>Interest Expenses on Long term debts</a:t>
                      </a:r>
                      <a:endParaRPr lang="en-US" sz="1800" b="1" cap="none" spc="200" dirty="0">
                        <a:ln w="29210">
                          <a:solidFill>
                            <a:schemeClr val="accent3">
                              <a:tint val="10000"/>
                            </a:schemeClr>
                          </a:solidFill>
                        </a:ln>
                        <a:solidFill>
                          <a:schemeClr val="accent3">
                            <a:satMod val="200000"/>
                            <a:alpha val="50000"/>
                          </a:schemeClr>
                        </a:solidFill>
                        <a:effectLst>
                          <a:innerShdw blurRad="50800" dist="50800" dir="8100000">
                            <a:srgbClr val="7D7D7D">
                              <a:alpha val="73000"/>
                            </a:srgbClr>
                          </a:inn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cap="none" spc="200" dirty="0" smtClean="0">
                          <a:ln w="29210">
                            <a:solidFill>
                              <a:schemeClr val="accent3">
                                <a:tint val="10000"/>
                              </a:schemeClr>
                            </a:solidFill>
                          </a:ln>
                          <a:solidFill>
                            <a:schemeClr val="accent3">
                              <a:satMod val="200000"/>
                              <a:alpha val="50000"/>
                            </a:schemeClr>
                          </a:solidFill>
                          <a:effectLst>
                            <a:innerShdw blurRad="50800" dist="50800" dir="8100000">
                              <a:srgbClr val="7D7D7D">
                                <a:alpha val="73000"/>
                              </a:srgbClr>
                            </a:innerShdw>
                          </a:effectLst>
                          <a:latin typeface="Cambria Math"/>
                          <a:ea typeface="Times New Roman"/>
                          <a:cs typeface="Calibri"/>
                        </a:rPr>
                        <a:t>10,50,000</a:t>
                      </a:r>
                      <a:endParaRPr lang="en-US" sz="1800" b="1" cap="none" spc="200" dirty="0">
                        <a:ln w="29210">
                          <a:solidFill>
                            <a:schemeClr val="accent3">
                              <a:tint val="10000"/>
                            </a:schemeClr>
                          </a:solidFill>
                        </a:ln>
                        <a:solidFill>
                          <a:schemeClr val="accent3">
                            <a:satMod val="200000"/>
                            <a:alpha val="50000"/>
                          </a:schemeClr>
                        </a:solidFill>
                        <a:effectLst>
                          <a:innerShdw blurRad="50800" dist="50800" dir="8100000">
                            <a:srgbClr val="7D7D7D">
                              <a:alpha val="73000"/>
                            </a:srgbClr>
                          </a:inn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226644"/>
              </p:ext>
            </p:extLst>
          </p:nvPr>
        </p:nvGraphicFramePr>
        <p:xfrm>
          <a:off x="266700" y="4114800"/>
          <a:ext cx="8610600" cy="630936"/>
        </p:xfrm>
        <a:graphic>
          <a:graphicData uri="http://schemas.openxmlformats.org/drawingml/2006/table">
            <a:tbl>
              <a:tblPr firstRow="1" firstCol="1" bandRow="1"/>
              <a:tblGrid>
                <a:gridCol w="6006225"/>
                <a:gridCol w="2604375"/>
              </a:tblGrid>
              <a:tr h="5968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cap="none" spc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gradFill>
                            <a:gsLst>
                              <a:gs pos="10000">
                                <a:schemeClr val="accent1">
                                  <a:tint val="63000"/>
                                  <a:sat val="105000"/>
                                </a:schemeClr>
                              </a:gs>
                              <a:gs pos="90000">
                                <a:schemeClr val="accent1">
                                  <a:shade val="50000"/>
                                  <a:satMod val="10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Calibri"/>
                        </a:rPr>
                        <a:t>Tax</a:t>
                      </a:r>
                      <a:endParaRPr lang="en-US" sz="1800" b="1" cap="none" spc="0" dirty="0">
                        <a:ln w="17780" cmpd="sng">
                          <a:solidFill>
                            <a:schemeClr val="accent1">
                              <a:tint val="3000"/>
                            </a:schemeClr>
                          </a:solidFill>
                          <a:prstDash val="solid"/>
                          <a:miter lim="800000"/>
                        </a:ln>
                        <a:gradFill>
                          <a:gsLst>
                            <a:gs pos="10000">
                              <a:schemeClr val="accent1">
                                <a:tint val="63000"/>
                                <a:sat val="105000"/>
                              </a:schemeClr>
                            </a:gs>
                            <a:gs pos="90000">
                              <a:schemeClr val="accent1">
                                <a:shade val="50000"/>
                                <a:satMod val="10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55000" dist="50800" dir="5400000" algn="tl">
                            <a:srgbClr val="000000">
                              <a:alpha val="33000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cap="none" spc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gradFill>
                            <a:gsLst>
                              <a:gs pos="10000">
                                <a:schemeClr val="accent1">
                                  <a:tint val="63000"/>
                                  <a:sat val="105000"/>
                                </a:schemeClr>
                              </a:gs>
                              <a:gs pos="90000">
                                <a:schemeClr val="accent1">
                                  <a:shade val="50000"/>
                                  <a:satMod val="10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Cambria Math"/>
                          <a:ea typeface="Times New Roman"/>
                          <a:cs typeface="Calibri"/>
                        </a:rPr>
                        <a:t>643,536</a:t>
                      </a:r>
                      <a:endParaRPr lang="en-US" sz="1800" b="1" cap="none" spc="0" dirty="0">
                        <a:ln w="17780" cmpd="sng">
                          <a:solidFill>
                            <a:schemeClr val="accent1">
                              <a:tint val="3000"/>
                            </a:schemeClr>
                          </a:solidFill>
                          <a:prstDash val="solid"/>
                          <a:miter lim="800000"/>
                        </a:ln>
                        <a:gradFill>
                          <a:gsLst>
                            <a:gs pos="10000">
                              <a:schemeClr val="accent1">
                                <a:tint val="63000"/>
                                <a:sat val="105000"/>
                              </a:schemeClr>
                            </a:gs>
                            <a:gs pos="90000">
                              <a:schemeClr val="accent1">
                                <a:shade val="50000"/>
                                <a:satMod val="10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55000" dist="50800" dir="5400000" algn="tl">
                            <a:srgbClr val="000000">
                              <a:alpha val="33000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557009"/>
              </p:ext>
            </p:extLst>
          </p:nvPr>
        </p:nvGraphicFramePr>
        <p:xfrm>
          <a:off x="266700" y="5334000"/>
          <a:ext cx="8610600" cy="630936"/>
        </p:xfrm>
        <a:graphic>
          <a:graphicData uri="http://schemas.openxmlformats.org/drawingml/2006/table">
            <a:tbl>
              <a:tblPr firstRow="1" firstCol="1" bandRow="1"/>
              <a:tblGrid>
                <a:gridCol w="6006225"/>
                <a:gridCol w="2604375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cap="none" spc="50" dirty="0" smtClean="0">
                          <a:ln w="12700" cmpd="sng">
                            <a:solidFill>
                              <a:schemeClr val="accent6">
                                <a:satMod val="120000"/>
                                <a:shade val="80000"/>
                              </a:schemeClr>
                            </a:solidFill>
                            <a:prstDash val="solid"/>
                          </a:ln>
                          <a:solidFill>
                            <a:schemeClr val="accent6">
                              <a:tint val="1000"/>
                            </a:schemeClr>
                          </a:solidFill>
                          <a:effectLst>
                            <a:glow rad="53100">
                              <a:schemeClr val="accent6">
                                <a:satMod val="180000"/>
                                <a:alpha val="30000"/>
                              </a:schemeClr>
                            </a:glow>
                          </a:effectLst>
                          <a:latin typeface="Calibri"/>
                          <a:ea typeface="Times New Roman"/>
                          <a:cs typeface="Calibri"/>
                        </a:rPr>
                        <a:t>Net Profit</a:t>
                      </a:r>
                      <a:endParaRPr lang="en-US" sz="1800" b="1" cap="none" spc="50" dirty="0">
                        <a:ln w="12700" cmpd="sng">
                          <a:solidFill>
                            <a:schemeClr val="accent6">
                              <a:satMod val="120000"/>
                              <a:shade val="80000"/>
                            </a:schemeClr>
                          </a:solidFill>
                          <a:prstDash val="solid"/>
                        </a:ln>
                        <a:solidFill>
                          <a:schemeClr val="accent6">
                            <a:tint val="1000"/>
                          </a:schemeClr>
                        </a:solidFill>
                        <a:effectLst>
                          <a:glow rad="53100">
                            <a:schemeClr val="accent6">
                              <a:satMod val="180000"/>
                              <a:alpha val="30000"/>
                            </a:schemeClr>
                          </a:glo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cap="none" spc="50" dirty="0" smtClean="0">
                          <a:ln w="12700" cmpd="sng">
                            <a:solidFill>
                              <a:schemeClr val="accent6">
                                <a:satMod val="120000"/>
                                <a:shade val="80000"/>
                              </a:schemeClr>
                            </a:solidFill>
                            <a:prstDash val="solid"/>
                          </a:ln>
                          <a:solidFill>
                            <a:schemeClr val="accent6">
                              <a:tint val="1000"/>
                            </a:schemeClr>
                          </a:solidFill>
                          <a:effectLst>
                            <a:glow rad="53100">
                              <a:schemeClr val="accent6">
                                <a:satMod val="180000"/>
                                <a:alpha val="30000"/>
                              </a:schemeClr>
                            </a:glow>
                          </a:effectLst>
                          <a:latin typeface="Cambria Math"/>
                          <a:ea typeface="Times New Roman"/>
                          <a:cs typeface="Calibri"/>
                        </a:rPr>
                        <a:t>19,30,609</a:t>
                      </a:r>
                      <a:endParaRPr lang="en-US" sz="1800" b="1" cap="none" spc="50" dirty="0">
                        <a:ln w="12700" cmpd="sng">
                          <a:solidFill>
                            <a:schemeClr val="accent6">
                              <a:satMod val="120000"/>
                              <a:shade val="80000"/>
                            </a:schemeClr>
                          </a:solidFill>
                          <a:prstDash val="solid"/>
                        </a:ln>
                        <a:solidFill>
                          <a:schemeClr val="accent6">
                            <a:tint val="1000"/>
                          </a:schemeClr>
                        </a:solidFill>
                        <a:effectLst>
                          <a:glow rad="53100">
                            <a:schemeClr val="accent6">
                              <a:satMod val="180000"/>
                              <a:alpha val="30000"/>
                            </a:schemeClr>
                          </a:glo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194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286001" y="2286000"/>
            <a:ext cx="6858003" cy="228599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 rot="16200000">
            <a:off x="-2396755" y="2403845"/>
            <a:ext cx="6850914" cy="2057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Profit OR Loss Analysis</a:t>
            </a:r>
            <a:endParaRPr lang="en-US" b="1" dirty="0">
              <a:ln w="11430">
                <a:solidFill>
                  <a:schemeClr val="bg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2" y="23037"/>
            <a:ext cx="6629398" cy="6834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095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828799"/>
            <a:ext cx="8229600" cy="48768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Broiler farm with population of </a:t>
            </a:r>
            <a:r>
              <a:rPr lang="en-US" sz="4400" b="1" u="sng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35,000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Birds</a:t>
            </a:r>
            <a:endParaRPr lang="en-US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marL="0" indent="0" algn="ctr">
              <a:buNone/>
            </a:pPr>
            <a:r>
              <a:rPr lang="en-U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Need capital investment of about 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Rs/= </a:t>
            </a:r>
            <a:r>
              <a:rPr lang="en-US" sz="4400" b="1" u="sng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19.2 </a:t>
            </a:r>
            <a:r>
              <a:rPr lang="en-US" sz="4400" b="1" u="sng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Million </a:t>
            </a:r>
            <a:endParaRPr lang="en-US" sz="4400" b="1" u="sng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marL="0" indent="0" algn="ctr">
              <a:buNone/>
            </a:pPr>
            <a:r>
              <a:rPr lang="en-U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Need 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working capital of </a:t>
            </a:r>
            <a:r>
              <a:rPr lang="en-U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about Rs/= </a:t>
            </a:r>
            <a:r>
              <a:rPr lang="en-US" sz="4400" b="1" u="sng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5</a:t>
            </a:r>
            <a:r>
              <a:rPr lang="en-US" sz="4400" b="1" u="sng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.7 </a:t>
            </a:r>
            <a:r>
              <a:rPr lang="en-US" sz="4400" b="1" u="sng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Million </a:t>
            </a:r>
          </a:p>
          <a:p>
            <a:pPr marL="0" indent="0" algn="ctr">
              <a:buNone/>
            </a:pPr>
            <a:endParaRPr lang="en-US" sz="4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24807"/>
            <a:ext cx="9144000" cy="1803991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1736"/>
            <a:ext cx="9144000" cy="144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smtClean="0">
                <a:ln w="31550" cmpd="sng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Introduction</a:t>
            </a:r>
            <a:endParaRPr lang="en-US" b="1" dirty="0">
              <a:ln w="31550" cmpd="sng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954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C:\Users\Administrator\Desktop\Ppt-templates-free-download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dministrator\Desktop\Ppt-templates-free-download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05"/>
            <a:ext cx="914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1736"/>
            <a:ext cx="9144000" cy="144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smtClean="0">
                <a:ln w="31550" cmpd="sng">
                  <a:solidFill>
                    <a:schemeClr val="bg1"/>
                  </a:soli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nstantia" pitchFamily="18" charset="0"/>
              </a:rPr>
              <a:t>Profit OR Loss Analysis</a:t>
            </a:r>
            <a:endParaRPr lang="en-US" b="1" dirty="0">
              <a:ln w="31550" cmpd="sng">
                <a:solidFill>
                  <a:schemeClr val="bg1"/>
                </a:soli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nstantia" pitchFamily="18" charset="0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758472540"/>
              </p:ext>
            </p:extLst>
          </p:nvPr>
        </p:nvGraphicFramePr>
        <p:xfrm>
          <a:off x="0" y="1536405"/>
          <a:ext cx="9144000" cy="5321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6094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7" grpId="0">
        <p:bldAsOne/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C:\Users\Administrator\Desktop\Ppt-templates-free-download-1 - 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78" y="0"/>
            <a:ext cx="91581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-14178" y="2133600"/>
            <a:ext cx="9144000" cy="2438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spc="300" dirty="0" smtClean="0">
                <a:ln w="11430" cmpd="sng">
                  <a:solidFill>
                    <a:schemeClr val="accent5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nstantia" pitchFamily="18" charset="0"/>
              </a:rPr>
              <a:t>THE END</a:t>
            </a:r>
            <a:endParaRPr lang="en-US" b="1" spc="300" dirty="0">
              <a:ln w="11430" cmpd="sng">
                <a:solidFill>
                  <a:schemeClr val="accent5">
                    <a:lumMod val="20000"/>
                    <a:lumOff val="8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onstantia" pitchFamily="18" charset="0"/>
            </a:endParaRPr>
          </a:p>
        </p:txBody>
      </p:sp>
      <p:pic>
        <p:nvPicPr>
          <p:cNvPr id="5" name="Content Placeholder 3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239" y="3769927"/>
            <a:ext cx="3090862" cy="2973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529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" fill="hold">
                                          <p:stCondLst>
                                            <p:cond delay="593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" fill="hold">
                                          <p:stCondLst>
                                            <p:cond delay="118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" fill="hold">
                                          <p:stCondLst>
                                            <p:cond delay="177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828799"/>
            <a:ext cx="8229600" cy="48768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Total Project cost is estimated </a:t>
            </a:r>
            <a:r>
              <a:rPr lang="en-U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Rs/= </a:t>
            </a:r>
            <a:r>
              <a:rPr lang="en-US" sz="4800" b="1" u="sng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24.9 Million</a:t>
            </a:r>
            <a:endParaRPr lang="en-US" sz="4400" b="1" u="sng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marL="0" indent="0">
              <a:buNone/>
            </a:pP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Profitable business</a:t>
            </a:r>
          </a:p>
          <a:p>
            <a:pPr marL="0" indent="0" algn="ctr">
              <a:buNone/>
            </a:pP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- Increasing Demand</a:t>
            </a:r>
          </a:p>
          <a:p>
            <a:pPr marL="0" indent="0" algn="ctr">
              <a:buNone/>
            </a:pP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- Export Prospect   </a:t>
            </a:r>
            <a:endParaRPr lang="en-US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24807"/>
            <a:ext cx="9144000" cy="1803991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1736"/>
            <a:ext cx="9144000" cy="144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smtClean="0">
                <a:ln w="31550" cmpd="sng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Introduction</a:t>
            </a:r>
            <a:endParaRPr lang="en-US" b="1" dirty="0">
              <a:ln w="31550" cmpd="sng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927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419350" y="2419350"/>
            <a:ext cx="6858003" cy="201929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2" y="1772"/>
            <a:ext cx="6606361" cy="6856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 rot="16200000">
            <a:off x="-2472955" y="2480044"/>
            <a:ext cx="6850914" cy="1905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nstantia" pitchFamily="18" charset="0"/>
              </a:rPr>
              <a:t>Current Industry Structure</a:t>
            </a:r>
            <a:endParaRPr lang="en-US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72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07"/>
            <a:ext cx="9144000" cy="1575393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1736"/>
            <a:ext cx="9144000" cy="144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Constantia" pitchFamily="18" charset="0"/>
              </a:rPr>
              <a:t>Current Industry Structure</a:t>
            </a:r>
            <a:endParaRPr lang="en-US" b="1" dirty="0">
              <a:ln>
                <a:solidFill>
                  <a:srgbClr val="FFFF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0000" stA="55000" endPos="48000" dist="500" dir="5400000" sy="-100000" algn="bl" rotWithShape="0"/>
              </a:effectLst>
              <a:latin typeface="Constantia" pitchFamily="18" charset="0"/>
            </a:endParaRPr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56725033"/>
              </p:ext>
            </p:extLst>
          </p:nvPr>
        </p:nvGraphicFramePr>
        <p:xfrm>
          <a:off x="-381000" y="1828799"/>
          <a:ext cx="9906000" cy="5029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4827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828799"/>
            <a:ext cx="8229600" cy="4648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Poultry meat Production</a:t>
            </a:r>
          </a:p>
          <a:p>
            <a:pPr marL="0" indent="0">
              <a:buNone/>
            </a:pP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- Growing trend</a:t>
            </a:r>
          </a:p>
          <a:p>
            <a:pPr marL="0" indent="0">
              <a:buNone/>
            </a:pPr>
            <a:r>
              <a:rPr lang="en-U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- Imposed on wedding dinner</a:t>
            </a:r>
          </a:p>
          <a:p>
            <a:pPr marL="0" indent="0" algn="ctr">
              <a:buNone/>
            </a:pP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 meat </a:t>
            </a:r>
            <a:r>
              <a:rPr lang="en-U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production trend of chicken meat, beef and mutton from the year 2006 to 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2010: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07"/>
            <a:ext cx="9144000" cy="1575393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40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smtClean="0">
                <a:ln w="31550" cmpd="sng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nstantia" pitchFamily="18" charset="0"/>
              </a:rPr>
              <a:t>Current Industry Structure</a:t>
            </a:r>
            <a:endParaRPr lang="en-US" b="1" dirty="0">
              <a:ln w="31550" cmpd="sng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42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7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3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75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07"/>
            <a:ext cx="9144000" cy="1803991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1736"/>
            <a:ext cx="9144000" cy="144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smtClean="0">
                <a:ln w="31550" cmpd="sng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nstantia" pitchFamily="18" charset="0"/>
              </a:rPr>
              <a:t>Current Industry Structure</a:t>
            </a:r>
            <a:endParaRPr lang="en-US" b="1" dirty="0">
              <a:ln w="31550" cmpd="sng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3572"/>
            <a:ext cx="9144000" cy="49144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356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Abstract02_am_33 PowerPlugs Templates for PowerPoint</Template>
  <TotalTime>520</TotalTime>
  <Words>981</Words>
  <Application>Microsoft Office PowerPoint</Application>
  <PresentationFormat>On-screen Show (4:3)</PresentationFormat>
  <Paragraphs>375</Paragraphs>
  <Slides>41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Windows User</cp:lastModifiedBy>
  <cp:revision>112</cp:revision>
  <dcterms:created xsi:type="dcterms:W3CDTF">2006-08-16T00:00:00Z</dcterms:created>
  <dcterms:modified xsi:type="dcterms:W3CDTF">2011-12-29T06:23:10Z</dcterms:modified>
</cp:coreProperties>
</file>