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76" r:id="rId2"/>
    <p:sldId id="259" r:id="rId3"/>
    <p:sldId id="256" r:id="rId4"/>
    <p:sldId id="257" r:id="rId5"/>
    <p:sldId id="258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4" r:id="rId17"/>
    <p:sldId id="271" r:id="rId18"/>
    <p:sldId id="277" r:id="rId19"/>
    <p:sldId id="278" r:id="rId20"/>
    <p:sldId id="280" r:id="rId21"/>
    <p:sldId id="282" r:id="rId22"/>
    <p:sldId id="284" r:id="rId23"/>
    <p:sldId id="290" r:id="rId24"/>
    <p:sldId id="285" r:id="rId25"/>
    <p:sldId id="286" r:id="rId26"/>
    <p:sldId id="291" r:id="rId27"/>
    <p:sldId id="287" r:id="rId28"/>
    <p:sldId id="292" r:id="rId29"/>
    <p:sldId id="293" r:id="rId30"/>
    <p:sldId id="294" r:id="rId31"/>
    <p:sldId id="296" r:id="rId32"/>
    <p:sldId id="297" r:id="rId33"/>
    <p:sldId id="298" r:id="rId34"/>
    <p:sldId id="299" r:id="rId35"/>
    <p:sldId id="301" r:id="rId36"/>
    <p:sldId id="304" r:id="rId37"/>
    <p:sldId id="306" r:id="rId38"/>
    <p:sldId id="308" r:id="rId39"/>
    <p:sldId id="309" r:id="rId40"/>
    <p:sldId id="310" r:id="rId41"/>
    <p:sldId id="311" r:id="rId42"/>
    <p:sldId id="312" r:id="rId43"/>
    <p:sldId id="313" r:id="rId44"/>
    <p:sldId id="314" r:id="rId45"/>
    <p:sldId id="315" r:id="rId46"/>
    <p:sldId id="316" r:id="rId47"/>
    <p:sldId id="317" r:id="rId48"/>
    <p:sldId id="318" r:id="rId49"/>
    <p:sldId id="319" r:id="rId50"/>
    <p:sldId id="320" r:id="rId51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5C0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204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sz="4800" dirty="0" smtClean="0"/>
              <a:t>Survey</a:t>
            </a:r>
            <a:endParaRPr lang="en-US" sz="4800" dirty="0"/>
          </a:p>
        </c:rich>
      </c:tx>
      <c:layout>
        <c:manualLayout>
          <c:xMode val="edge"/>
          <c:yMode val="edge"/>
          <c:x val="5.8345581802274726E-2"/>
          <c:y val="6.7344783861467736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explosion val="22"/>
          </c:dPt>
          <c:cat>
            <c:strRef>
              <c:f>Sheet1!$A$2:$A$3</c:f>
              <c:strCache>
                <c:ptCount val="2"/>
                <c:pt idx="0">
                  <c:v>wash on self</c:v>
                </c:pt>
                <c:pt idx="1">
                  <c:v>wash from stations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57444302274715653"/>
          <c:y val="0.13564030461583534"/>
          <c:w val="0.39500142169728836"/>
          <c:h val="0.83068730345343156"/>
        </c:manualLayout>
      </c:layout>
      <c:txPr>
        <a:bodyPr/>
        <a:lstStyle/>
        <a:p>
          <a:pPr>
            <a:defRPr sz="4800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sz="4800" dirty="0" smtClean="0"/>
              <a:t>Survey on</a:t>
            </a:r>
            <a:r>
              <a:rPr lang="en-US" sz="4800" baseline="0" dirty="0" smtClean="0"/>
              <a:t> self wash</a:t>
            </a:r>
            <a:endParaRPr lang="en-US" sz="4800" dirty="0"/>
          </a:p>
        </c:rich>
      </c:tx>
      <c:layout>
        <c:manualLayout>
          <c:xMode val="edge"/>
          <c:yMode val="edge"/>
          <c:x val="3.1956692913385827E-2"/>
          <c:y val="3.3672391930733854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WASH ON SELF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Shampoos</c:v>
                </c:pt>
                <c:pt idx="1">
                  <c:v>Detargents</c:v>
                </c:pt>
                <c:pt idx="2">
                  <c:v>Liquid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60</c:v>
                </c:pt>
                <c:pt idx="1">
                  <c:v>37</c:v>
                </c:pt>
                <c:pt idx="2">
                  <c:v>3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57444302274715653"/>
          <c:y val="8.5131716719734449E-2"/>
          <c:w val="0.39500142169728847"/>
          <c:h val="0.88119589134953258"/>
        </c:manualLayout>
      </c:layout>
      <c:txPr>
        <a:bodyPr/>
        <a:lstStyle/>
        <a:p>
          <a:pPr>
            <a:defRPr sz="4800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sz="4800" dirty="0" smtClean="0"/>
              <a:t>Survey on Service</a:t>
            </a:r>
            <a:r>
              <a:rPr lang="en-US" sz="4800" baseline="0" dirty="0" smtClean="0"/>
              <a:t> Station </a:t>
            </a:r>
            <a:endParaRPr lang="en-US" sz="4800" dirty="0"/>
          </a:p>
        </c:rich>
      </c:tx>
      <c:layout>
        <c:manualLayout>
          <c:xMode val="edge"/>
          <c:yMode val="edge"/>
          <c:x val="3.1956692913385827E-2"/>
          <c:y val="3.3672457609465481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WASH ON SELF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Shampoos</c:v>
                </c:pt>
                <c:pt idx="1">
                  <c:v>Detargents</c:v>
                </c:pt>
                <c:pt idx="2">
                  <c:v>Liquid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</c:v>
                </c:pt>
                <c:pt idx="1">
                  <c:v>90</c:v>
                </c:pt>
                <c:pt idx="2">
                  <c:v>3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0360968941382476"/>
          <c:y val="0.11880410781985586"/>
          <c:w val="0.39500142169728858"/>
          <c:h val="0.88119589134953291"/>
        </c:manualLayout>
      </c:layout>
      <c:txPr>
        <a:bodyPr/>
        <a:lstStyle/>
        <a:p>
          <a:pPr>
            <a:defRPr sz="4800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sz="4800" dirty="0" smtClean="0"/>
              <a:t>Survey on Service</a:t>
            </a:r>
            <a:r>
              <a:rPr lang="en-US" sz="4800" baseline="0" dirty="0" smtClean="0"/>
              <a:t> Station </a:t>
            </a:r>
            <a:endParaRPr lang="en-US" sz="4800" dirty="0"/>
          </a:p>
        </c:rich>
      </c:tx>
      <c:layout>
        <c:manualLayout>
          <c:xMode val="edge"/>
          <c:yMode val="edge"/>
          <c:x val="3.1956692913385827E-2"/>
          <c:y val="3.3672457609465481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WASH ON SELF</c:v>
                </c:pt>
              </c:strCache>
            </c:strRef>
          </c:tx>
          <c:dPt>
            <c:idx val="0"/>
            <c:explosion val="7"/>
          </c:dPt>
          <c:cat>
            <c:strRef>
              <c:f>Sheet1!$A$2:$A$3</c:f>
              <c:strCache>
                <c:ptCount val="2"/>
                <c:pt idx="0">
                  <c:v>High quality</c:v>
                </c:pt>
                <c:pt idx="1">
                  <c:v>Low quality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</c:v>
                </c:pt>
                <c:pt idx="1">
                  <c:v>97</c:v>
                </c:pt>
              </c:numCache>
            </c:numRef>
          </c:val>
        </c:ser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4400"/>
            </a:pPr>
            <a:endParaRPr lang="en-US"/>
          </a:p>
        </c:txPr>
      </c:legendEntry>
      <c:layout>
        <c:manualLayout>
          <c:xMode val="edge"/>
          <c:yMode val="edge"/>
          <c:x val="0.6036096894138252"/>
          <c:y val="0.11880410781985586"/>
          <c:w val="0.39500142169728875"/>
          <c:h val="0.88119589134953313"/>
        </c:manualLayout>
      </c:layout>
      <c:txPr>
        <a:bodyPr/>
        <a:lstStyle/>
        <a:p>
          <a:pPr>
            <a:defRPr sz="4800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EBA981-E0D8-4AE2-A207-E783782390DE}" type="datetimeFigureOut">
              <a:rPr lang="en-US" smtClean="0"/>
              <a:pPr/>
              <a:t>6/7/2011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33CA99-D474-4715-93E1-A2880906C4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3CA99-D474-4715-93E1-A2880906C4E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3CA99-D474-4715-93E1-A2880906C4E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3CA99-D474-4715-93E1-A2880906C4E3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7001E-3B1A-4D1F-B5A7-6DE6D22037C6}" type="datetimeFigureOut">
              <a:rPr lang="fr-FR"/>
              <a:pPr>
                <a:defRPr/>
              </a:pPr>
              <a:t>07/06/2011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1A438-E5B5-4BCE-A2AB-A21DBA26FFC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1076A-446C-4FA2-BFB7-D9D2367526E7}" type="datetimeFigureOut">
              <a:rPr lang="fr-FR"/>
              <a:pPr>
                <a:defRPr/>
              </a:pPr>
              <a:t>07/06/2011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1F239-BDC8-427C-9F90-D2AE6602E56C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73F17-0D05-42D3-AEC8-C9F16CB056C9}" type="datetimeFigureOut">
              <a:rPr lang="fr-FR"/>
              <a:pPr>
                <a:defRPr/>
              </a:pPr>
              <a:t>07/06/2011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BC069-9064-444A-8F27-E2FE1FC4673A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63BA7-7232-4C2A-A621-01BBC8CFF040}" type="datetimeFigureOut">
              <a:rPr lang="fr-FR"/>
              <a:pPr>
                <a:defRPr/>
              </a:pPr>
              <a:t>07/06/2011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D101D-E3DD-4F00-83D6-8DE9D8CFCAE7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093AA-BFBC-4E39-8D61-AACD6C3C47CB}" type="datetimeFigureOut">
              <a:rPr lang="fr-FR"/>
              <a:pPr>
                <a:defRPr/>
              </a:pPr>
              <a:t>07/06/2011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A0C69-47FE-4478-80C1-2E7ADA077F29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786C3-CE16-416A-A947-AAAEEA151C25}" type="datetimeFigureOut">
              <a:rPr lang="fr-FR"/>
              <a:pPr>
                <a:defRPr/>
              </a:pPr>
              <a:t>07/06/2011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66BCE-2E70-4BEF-9D28-CC42E5E1CCB3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C6AD6-8400-4A7F-8083-71971FBADEB6}" type="datetimeFigureOut">
              <a:rPr lang="fr-FR"/>
              <a:pPr>
                <a:defRPr/>
              </a:pPr>
              <a:t>07/06/2011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71492-FA70-445E-A149-8BC94C835AE9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F2E81-4732-4B37-98C1-B7D13D8D4CB0}" type="datetimeFigureOut">
              <a:rPr lang="fr-FR"/>
              <a:pPr>
                <a:defRPr/>
              </a:pPr>
              <a:t>07/06/2011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DA47F-72F9-49E2-A68A-429A84C8C1FC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AC511-1280-4F5E-BE38-3F1817E36C6A}" type="datetimeFigureOut">
              <a:rPr lang="fr-FR"/>
              <a:pPr>
                <a:defRPr/>
              </a:pPr>
              <a:t>07/06/2011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D2295-1D4D-4933-BE1F-AA4DDD1E2057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1845C-3614-47EB-928E-E959B6DF552B}" type="datetimeFigureOut">
              <a:rPr lang="fr-FR"/>
              <a:pPr>
                <a:defRPr/>
              </a:pPr>
              <a:t>07/06/2011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3BE3C-99EF-4A38-865D-46867EB7B28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2190F-F585-4627-9E0D-90006D39C362}" type="datetimeFigureOut">
              <a:rPr lang="fr-FR"/>
              <a:pPr>
                <a:defRPr/>
              </a:pPr>
              <a:t>07/06/2011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1F5A4-32EF-43C4-AF4A-625ABF9C942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E87D68D-CBEE-4DB4-AD28-D1FB32CB3CB7}" type="datetimeFigureOut">
              <a:rPr lang="fr-FR"/>
              <a:pPr>
                <a:defRPr/>
              </a:pPr>
              <a:t>07/06/2011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2FF534B-302E-4FBC-906C-5BDD16558811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Bismillah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2057400"/>
            <a:ext cx="9144000" cy="4525963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buBlip>
                <a:blip r:embed="rId3"/>
              </a:buBlip>
            </a:pPr>
            <a:r>
              <a:rPr lang="en-US" sz="66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The study of when, 	why, how, and where 	people do or do not 	buy a product.</a:t>
            </a:r>
            <a:endParaRPr lang="en-US" sz="6600" b="1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itre 1"/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l"/>
            <a:r>
              <a:rPr lang="en-US" sz="4800" b="1" dirty="0" smtClean="0"/>
              <a:t> </a:t>
            </a:r>
            <a:r>
              <a:rPr lang="en-US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Consumer behavior</a:t>
            </a:r>
            <a:r>
              <a:rPr kumimoji="0" lang="fr-CA" sz="6000" b="1" i="0" u="none" strike="noStrike" kern="1200" normalizeH="0" baseline="0" noProof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:</a:t>
            </a:r>
            <a:endParaRPr kumimoji="0" lang="fr-CA" sz="7200" b="1" i="0" u="none" strike="noStrike" kern="1200" cap="none" spc="0" normalizeH="0" baseline="0" noProof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0" y="1676400"/>
          <a:ext cx="91440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re 1"/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l"/>
            <a:r>
              <a:rPr lang="en-US" sz="4800" b="1" dirty="0" smtClean="0"/>
              <a:t> </a:t>
            </a:r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Consumer behavior Survey:</a:t>
            </a:r>
            <a:endParaRPr kumimoji="0" lang="fr-CA" sz="7200" b="1" i="0" u="none" strike="noStrike" kern="1200" cap="none" spc="0" normalizeH="0" baseline="0" noProof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0" y="1676400"/>
          <a:ext cx="91440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re 1"/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l"/>
            <a:r>
              <a:rPr lang="en-US" sz="4800" b="1" dirty="0" smtClean="0"/>
              <a:t> </a:t>
            </a:r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Consumer behavior Survey:</a:t>
            </a:r>
            <a:endParaRPr kumimoji="0" lang="fr-CA" sz="7200" b="1" i="0" u="none" strike="noStrike" kern="1200" cap="none" spc="0" normalizeH="0" baseline="0" noProof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0" y="1752600"/>
          <a:ext cx="9144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re 1"/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l"/>
            <a:r>
              <a:rPr lang="en-US" sz="4800" b="1" dirty="0" smtClean="0"/>
              <a:t> </a:t>
            </a:r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Consumer behavior Survey:</a:t>
            </a:r>
            <a:endParaRPr kumimoji="0" lang="fr-CA" sz="7200" b="1" i="0" u="none" strike="noStrike" kern="1200" cap="none" spc="0" normalizeH="0" baseline="0" noProof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0" y="1752600"/>
          <a:ext cx="9144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re 1"/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l"/>
            <a:r>
              <a:rPr lang="en-US" sz="4800" b="1" dirty="0" smtClean="0"/>
              <a:t> </a:t>
            </a:r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Consumer behavior Survey:</a:t>
            </a:r>
            <a:endParaRPr kumimoji="0" lang="fr-CA" sz="7200" b="1" i="0" u="none" strike="noStrike" kern="1200" cap="none" spc="0" normalizeH="0" baseline="0" noProof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332037"/>
            <a:ext cx="9144000" cy="3992563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buBlip>
                <a:blip r:embed="rId2"/>
              </a:buBlip>
            </a:pPr>
            <a:r>
              <a:rPr lang="en-US" sz="6000" b="1" dirty="0" smtClean="0">
                <a:ln>
                  <a:solidFill>
                    <a:schemeClr val="tx1"/>
                  </a:solidFill>
                </a:ln>
                <a:solidFill>
                  <a:schemeClr val="accent3"/>
                </a:solidFill>
              </a:rPr>
              <a:t>  High Prices</a:t>
            </a:r>
          </a:p>
          <a:p>
            <a:pPr>
              <a:buBlip>
                <a:blip r:embed="rId2"/>
              </a:buBlip>
            </a:pPr>
            <a:r>
              <a:rPr lang="en-US" sz="6000" b="1" dirty="0" smtClean="0">
                <a:ln>
                  <a:solidFill>
                    <a:schemeClr val="tx1"/>
                  </a:solidFill>
                </a:ln>
                <a:solidFill>
                  <a:schemeClr val="accent3"/>
                </a:solidFill>
              </a:rPr>
              <a:t>  Low popularity</a:t>
            </a:r>
          </a:p>
          <a:p>
            <a:pPr>
              <a:buBlip>
                <a:blip r:embed="rId2"/>
              </a:buBlip>
            </a:pPr>
            <a:r>
              <a:rPr lang="en-US" sz="6000" b="1" dirty="0" smtClean="0">
                <a:ln>
                  <a:solidFill>
                    <a:schemeClr val="tx1"/>
                  </a:solidFill>
                </a:ln>
                <a:solidFill>
                  <a:schemeClr val="accent3"/>
                </a:solidFill>
              </a:rPr>
              <a:t>  Not common Availability</a:t>
            </a:r>
            <a:endParaRPr lang="en-US" sz="6000" b="1" dirty="0">
              <a:ln>
                <a:solidFill>
                  <a:schemeClr val="tx1"/>
                </a:solidFill>
              </a:ln>
              <a:solidFill>
                <a:schemeClr val="accent3"/>
              </a:solidFill>
            </a:endParaRPr>
          </a:p>
        </p:txBody>
      </p:sp>
      <p:sp>
        <p:nvSpPr>
          <p:cNvPr id="4" name="Titre 1"/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l"/>
            <a:r>
              <a:rPr lang="en-US" sz="7200" b="1" dirty="0" smtClean="0"/>
              <a:t> </a:t>
            </a:r>
            <a:r>
              <a:rPr lang="en-US" sz="9600" b="1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Reasons:</a:t>
            </a:r>
            <a:endParaRPr kumimoji="0" lang="fr-CA" sz="11500" b="1" i="0" u="none" strike="noStrike" kern="1200" cap="none" spc="0" normalizeH="0" baseline="0" noProof="0" dirty="0" smtClean="0">
              <a:ln w="17780" cmpd="sng">
                <a:solidFill>
                  <a:srgbClr val="FFFF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0"/>
            <a:ext cx="4040188" cy="639762"/>
          </a:xfrm>
        </p:spPr>
        <p:txBody>
          <a:bodyPr/>
          <a:lstStyle/>
          <a:p>
            <a:r>
              <a:rPr lang="en-US" sz="60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Scratch full</a:t>
            </a:r>
            <a:endParaRPr lang="en-US" sz="600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8" name="Content Placeholder 7" descr="frontscratch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04800" y="2743200"/>
            <a:ext cx="4040188" cy="34290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057400"/>
            <a:ext cx="4041775" cy="639762"/>
          </a:xfrm>
        </p:spPr>
        <p:txBody>
          <a:bodyPr/>
          <a:lstStyle/>
          <a:p>
            <a:r>
              <a:rPr lang="en-US" sz="60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Shine less</a:t>
            </a:r>
            <a:endParaRPr lang="en-US" sz="600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9" name="Content Placeholder 8" descr="1280422653_107423191_1-cultus-2008-model-only-4200-km-grey-colour-model-yown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572000" y="2743200"/>
            <a:ext cx="4041775" cy="3352800"/>
          </a:xfrm>
        </p:spPr>
      </p:pic>
      <p:sp>
        <p:nvSpPr>
          <p:cNvPr id="7" name="Titre 1"/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9600" b="1" i="0" u="none" strike="noStrike" kern="1200" cap="none" spc="0" normalizeH="0" baseline="0" noProof="0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Results of using:</a:t>
            </a:r>
            <a:endParaRPr kumimoji="0" lang="fr-CA" sz="11500" b="1" i="0" u="none" strike="noStrike" kern="1200" cap="none" spc="0" normalizeH="0" baseline="0" noProof="0" dirty="0" smtClean="0">
              <a:ln w="17780" cmpd="sng">
                <a:solidFill>
                  <a:srgbClr val="FFFF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lide3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14400" y="1914354"/>
            <a:ext cx="2328863" cy="4943645"/>
          </a:xfrm>
        </p:spPr>
      </p:pic>
      <p:pic>
        <p:nvPicPr>
          <p:cNvPr id="6" name="Content Placeholder 5" descr="slide2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76800" y="1905000"/>
            <a:ext cx="2868005" cy="4952999"/>
          </a:xfrm>
        </p:spPr>
      </p:pic>
      <p:sp>
        <p:nvSpPr>
          <p:cNvPr id="7" name="Cloud Callout 6"/>
          <p:cNvSpPr/>
          <p:nvPr/>
        </p:nvSpPr>
        <p:spPr>
          <a:xfrm>
            <a:off x="3048000" y="1752600"/>
            <a:ext cx="3124200" cy="3276600"/>
          </a:xfrm>
          <a:prstGeom prst="cloudCallout">
            <a:avLst>
              <a:gd name="adj1" fmla="val -32638"/>
              <a:gd name="adj2" fmla="val 78725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Monotype Corsiva" pitchFamily="66" charset="0"/>
              </a:rPr>
              <a:t>Rs 850/=</a:t>
            </a: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Monotype Corsiva" pitchFamily="66" charset="0"/>
              </a:rPr>
              <a:t>to </a:t>
            </a: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Monotype Corsiva" pitchFamily="66" charset="0"/>
              </a:rPr>
              <a:t>Rs 2000/=</a:t>
            </a:r>
            <a:endParaRPr lang="en-US" sz="36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8" name="Titre 1"/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8000" b="1" i="0" u="none" strike="noStrike" kern="1200" cap="none" spc="0" normalizeH="0" baseline="0" noProof="0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Available in market:</a:t>
            </a:r>
            <a:endParaRPr kumimoji="0" lang="fr-CA" sz="11500" b="1" i="0" u="none" strike="noStrike" kern="1200" cap="none" spc="0" normalizeH="0" baseline="0" noProof="0" dirty="0" smtClean="0">
              <a:ln w="17780" cmpd="sng">
                <a:solidFill>
                  <a:srgbClr val="FFFF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483585_a66fbc713e60a32c08410736c5982a62ss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" name="Content Placeholder 5" descr="07A0692C-5AA1-42E2-B702-97C0FB1C49D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 rot="342291">
            <a:off x="381000" y="609600"/>
            <a:ext cx="1905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carwas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89498">
            <a:off x="6934200" y="609600"/>
            <a:ext cx="1828800" cy="2857500"/>
          </a:xfrm>
          <a:prstGeom prst="rect">
            <a:avLst/>
          </a:prstGeom>
        </p:spPr>
      </p:pic>
      <p:pic>
        <p:nvPicPr>
          <p:cNvPr id="11" name="Picture 10" descr="hand_car_wash_spong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63653">
            <a:off x="475588" y="3929366"/>
            <a:ext cx="1905000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0" y="1828800"/>
            <a:ext cx="5334000" cy="4525963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Blip>
                <a:blip r:embed="rId2"/>
              </a:buBlip>
            </a:pPr>
            <a:r>
              <a:rPr lang="en-US" sz="5400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 Free from 	phosphate</a:t>
            </a:r>
          </a:p>
          <a:p>
            <a:pPr>
              <a:buBlip>
                <a:blip r:embed="rId2"/>
              </a:buBlip>
            </a:pPr>
            <a:r>
              <a:rPr lang="en-US" sz="5400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 Less expensive</a:t>
            </a:r>
          </a:p>
          <a:p>
            <a:pPr>
              <a:buBlip>
                <a:blip r:embed="rId2"/>
              </a:buBlip>
            </a:pPr>
            <a:r>
              <a:rPr lang="en-US" sz="5400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 Easy in use</a:t>
            </a:r>
          </a:p>
          <a:p>
            <a:pPr>
              <a:buBlip>
                <a:blip r:embed="rId2"/>
              </a:buBlip>
            </a:pPr>
            <a:r>
              <a:rPr lang="en-US" sz="5400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 Easily Available </a:t>
            </a:r>
            <a:endParaRPr lang="en-US" sz="5400" b="1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" name="Content Placeholder 4" descr="liquid-bottle-250x250asasd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04800" y="1600200"/>
            <a:ext cx="3505200" cy="4876800"/>
          </a:xfrm>
          <a:prstGeom prst="flowChartMagneticTap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Titre 1"/>
          <p:cNvSpPr txBox="1">
            <a:spLocks noGrp="1"/>
          </p:cNvSpPr>
          <p:nvPr>
            <p:ph type="title"/>
          </p:nvPr>
        </p:nvSpPr>
        <p:spPr bwMode="auto">
          <a:xfrm>
            <a:off x="304800" y="381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9600" b="1" i="0" u="none" strike="noStrike" kern="1200" cap="none" spc="0" normalizeH="0" baseline="0" noProof="0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Power Max</a:t>
            </a:r>
            <a:endParaRPr kumimoji="0" lang="fr-CA" sz="11500" b="1" i="0" u="none" strike="noStrike" kern="1200" cap="none" spc="0" normalizeH="0" baseline="0" noProof="0" dirty="0" smtClean="0">
              <a:ln w="17780" cmpd="sng">
                <a:solidFill>
                  <a:srgbClr val="FFFF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/>
            <a:r>
              <a:rPr lang="fr-CA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Group </a:t>
            </a:r>
            <a:r>
              <a:rPr lang="fr-CA" sz="6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Members</a:t>
            </a:r>
            <a:r>
              <a:rPr lang="fr-CA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:</a:t>
            </a: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571875"/>
          </a:xfrm>
        </p:spPr>
        <p:txBody>
          <a:bodyPr/>
          <a:lstStyle/>
          <a:p>
            <a:pPr marL="1143000" indent="-1143000">
              <a:buBlip>
                <a:blip r:embed="rId3"/>
              </a:buBlip>
            </a:pPr>
            <a:r>
              <a:rPr lang="fr-CA" sz="7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GHULAM HASSAN</a:t>
            </a:r>
          </a:p>
          <a:p>
            <a:pPr marL="1143000" indent="-1143000">
              <a:buBlip>
                <a:blip r:embed="rId3"/>
              </a:buBlip>
            </a:pPr>
            <a:r>
              <a:rPr lang="fr-CA" sz="7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YASIR ABBAS</a:t>
            </a:r>
          </a:p>
          <a:p>
            <a:pPr marL="1143000" indent="-1143000">
              <a:buBlip>
                <a:blip r:embed="rId3"/>
              </a:buBlip>
            </a:pPr>
            <a:r>
              <a:rPr lang="fr-CA" sz="7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ABDULLAH SAEED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Espace réservé du contenu 2"/>
          <p:cNvSpPr txBox="1">
            <a:spLocks/>
          </p:cNvSpPr>
          <p:nvPr/>
        </p:nvSpPr>
        <p:spPr bwMode="auto">
          <a:xfrm rot="16200000">
            <a:off x="-2514598" y="2514600"/>
            <a:ext cx="6858001" cy="182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fr-CA" sz="11500" b="1" spc="50" dirty="0" smtClean="0">
                <a:ln w="12700" cmpd="sng">
                  <a:solidFill>
                    <a:srgbClr val="FFFF00"/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Process</a:t>
            </a:r>
            <a:endParaRPr kumimoji="0" lang="fr-CA" sz="11500" b="1" i="0" u="none" strike="noStrike" kern="1200" cap="none" spc="50" normalizeH="0" baseline="0" noProof="0" dirty="0" smtClean="0">
              <a:ln w="12700" cmpd="sng">
                <a:solidFill>
                  <a:srgbClr val="FFFF00"/>
                </a:solidFill>
                <a:prstDash val="solid"/>
              </a:ln>
              <a:solidFill>
                <a:schemeClr val="tx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  <p:pic>
        <p:nvPicPr>
          <p:cNvPr id="6" name="Picture 5" descr="ok-process-ic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19383007">
            <a:off x="167587" y="1213568"/>
            <a:ext cx="7324580" cy="4525963"/>
          </a:xfrm>
        </p:spPr>
        <p:txBody>
          <a:bodyPr/>
          <a:lstStyle/>
          <a:p>
            <a:pPr lvl="0">
              <a:buBlip>
                <a:blip r:embed="rId2"/>
              </a:buBlip>
            </a:pPr>
            <a:r>
              <a:rPr lang="en-US" sz="7200" b="1" dirty="0" smtClean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  </a:t>
            </a:r>
            <a:r>
              <a:rPr lang="en-US" sz="8800" b="1" dirty="0" smtClean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Idea Generation:</a:t>
            </a:r>
            <a:endParaRPr lang="en-US" sz="7200" b="1" dirty="0" smtClean="0">
              <a:ln w="24500" cmpd="dbl">
                <a:solidFill>
                  <a:srgbClr val="FF0000"/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4" name="Titre 1"/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9600" b="1" i="0" u="none" strike="noStrike" kern="1200" cap="none" spc="0" normalizeH="0" baseline="0" noProof="0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Process of N.P.D:</a:t>
            </a:r>
            <a:endParaRPr kumimoji="0" lang="fr-CA" sz="11500" b="1" i="0" u="none" strike="noStrike" kern="1200" cap="none" spc="0" normalizeH="0" baseline="0" noProof="0" dirty="0" smtClean="0">
              <a:ln w="17780" cmpd="sng">
                <a:solidFill>
                  <a:srgbClr val="FFFF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7" name="Picture 6" descr="IdeaGeneration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7900" y="1981200"/>
            <a:ext cx="3086100" cy="4876800"/>
          </a:xfrm>
          <a:prstGeom prst="rect">
            <a:avLst/>
          </a:prstGeom>
        </p:spPr>
      </p:pic>
      <p:pic>
        <p:nvPicPr>
          <p:cNvPr id="8" name="Picture 7" descr="059028120421430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86399"/>
            <a:ext cx="5715000" cy="13716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19383007">
            <a:off x="167587" y="1213568"/>
            <a:ext cx="7324580" cy="4525963"/>
          </a:xfrm>
        </p:spPr>
        <p:txBody>
          <a:bodyPr/>
          <a:lstStyle/>
          <a:p>
            <a:pPr lvl="0">
              <a:buBlip>
                <a:blip r:embed="rId2"/>
              </a:buBlip>
            </a:pPr>
            <a:r>
              <a:rPr lang="en-US" sz="7200" b="1" dirty="0" smtClean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  </a:t>
            </a:r>
            <a:r>
              <a:rPr lang="en-US" sz="8800" b="1" dirty="0" smtClean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Idea Screening:</a:t>
            </a:r>
            <a:endParaRPr lang="en-US" sz="7200" b="1" dirty="0" smtClean="0">
              <a:ln w="24500" cmpd="dbl">
                <a:solidFill>
                  <a:srgbClr val="FF0000"/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4" name="Titre 1"/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9600" b="1" i="0" u="none" strike="noStrike" kern="1200" cap="none" spc="0" normalizeH="0" baseline="0" noProof="0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Process of N.P.D:</a:t>
            </a:r>
            <a:endParaRPr kumimoji="0" lang="fr-CA" sz="11500" b="1" i="0" u="none" strike="noStrike" kern="1200" cap="none" spc="0" normalizeH="0" baseline="0" noProof="0" dirty="0" smtClean="0">
              <a:ln w="17780" cmpd="sng">
                <a:solidFill>
                  <a:srgbClr val="FFFF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7" name="Picture 6" descr="IdeaGeneration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1981200"/>
            <a:ext cx="3733800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0" y="914400"/>
            <a:ext cx="9144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342900" lvl="0" indent="-342900">
              <a:spcBef>
                <a:spcPct val="20000"/>
              </a:spcBef>
              <a:buBlip>
                <a:blip r:embed="rId3"/>
              </a:buBlip>
            </a:pPr>
            <a:r>
              <a:rPr lang="en-US" sz="36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B</a:t>
            </a:r>
            <a:r>
              <a:rPr kumimoji="0" lang="en-US" sz="3600" b="1" i="0" u="none" strike="noStrike" kern="1200" spc="50" normalizeH="0" baseline="0" noProof="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n-lt"/>
              </a:rPr>
              <a:t>enefit</a:t>
            </a:r>
            <a:r>
              <a:rPr kumimoji="0" lang="en-US" sz="3600" b="1" i="0" u="none" strike="noStrike" kern="1200" spc="50" normalizeH="0" baseline="0" noProof="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n-lt"/>
              </a:rPr>
              <a:t> from </a:t>
            </a:r>
            <a:r>
              <a:rPr lang="en-US" sz="36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the product to customer?</a:t>
            </a:r>
            <a:endParaRPr kumimoji="0" lang="en-US" sz="3600" b="1" i="0" u="none" strike="noStrike" kern="1200" spc="50" normalizeH="0" baseline="0" noProof="0" dirty="0" smtClean="0">
              <a:ln w="12700" cmpd="sng">
                <a:solidFill>
                  <a:schemeClr val="tx1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lang="en-US" sz="36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S</a:t>
            </a:r>
            <a:r>
              <a:rPr kumimoji="0" lang="en-US" sz="3600" b="1" i="0" u="none" strike="noStrike" kern="1200" spc="50" normalizeH="0" baseline="0" noProof="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n-lt"/>
              </a:rPr>
              <a:t>ize</a:t>
            </a:r>
            <a:r>
              <a:rPr kumimoji="0" lang="en-US" sz="3600" b="1" i="0" u="none" strike="noStrike" kern="1200" spc="50" normalizeH="0" baseline="0" noProof="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n-lt"/>
              </a:rPr>
              <a:t> of the market segment/target market?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lang="en-US" sz="36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C</a:t>
            </a:r>
            <a:r>
              <a:rPr kumimoji="0" lang="en-US" sz="3600" b="1" i="0" u="none" strike="noStrike" kern="1200" spc="50" normalizeH="0" baseline="0" noProof="0" dirty="0" err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n-lt"/>
              </a:rPr>
              <a:t>ompetitive</a:t>
            </a:r>
            <a:r>
              <a:rPr kumimoji="0" lang="en-US" sz="3600" b="1" i="0" u="none" strike="noStrike" kern="1200" spc="50" normalizeH="0" baseline="0" noProof="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n-lt"/>
              </a:rPr>
              <a:t> pressure for the product idea?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en-US" sz="3600" b="1" i="0" u="none" strike="noStrike" kern="1200" spc="50" normalizeH="0" baseline="0" noProof="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n-lt"/>
              </a:rPr>
              <a:t>industry sales and market trends the product idea is based on?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en-US" sz="3600" b="1" i="0" u="none" strike="noStrike" kern="1200" spc="50" normalizeH="0" baseline="0" noProof="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n-lt"/>
              </a:rPr>
              <a:t>Is it technically feasible to manufacture the product?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3200" b="1" i="0" u="none" strike="noStrike" kern="1200" cap="all" normalizeH="0" baseline="0" noProof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19716792">
            <a:off x="321130" y="1334510"/>
            <a:ext cx="6848705" cy="4035281"/>
          </a:xfrm>
        </p:spPr>
        <p:txBody>
          <a:bodyPr/>
          <a:lstStyle/>
          <a:p>
            <a:pPr lvl="0">
              <a:buBlip>
                <a:blip r:embed="rId3"/>
              </a:buBlip>
            </a:pPr>
            <a:r>
              <a:rPr lang="en-US" sz="6000" b="1" dirty="0" smtClean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  </a:t>
            </a:r>
            <a:r>
              <a:rPr lang="en-US" sz="7200" b="1" dirty="0" smtClean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Product Development</a:t>
            </a:r>
          </a:p>
          <a:p>
            <a:pPr lvl="0">
              <a:buNone/>
            </a:pPr>
            <a:r>
              <a:rPr lang="en-US" sz="7200" b="1" dirty="0" smtClean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And Testing:</a:t>
            </a:r>
            <a:endParaRPr lang="en-US" sz="6000" b="1" dirty="0" smtClean="0">
              <a:ln w="24500" cmpd="dbl">
                <a:solidFill>
                  <a:srgbClr val="FF0000"/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endParaRPr lang="en-US" sz="2400" dirty="0"/>
          </a:p>
        </p:txBody>
      </p:sp>
      <p:sp>
        <p:nvSpPr>
          <p:cNvPr id="4" name="Titre 1"/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9600" b="1" i="0" u="none" strike="noStrike" kern="1200" cap="none" spc="0" normalizeH="0" baseline="0" noProof="0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Process of N.P.D:</a:t>
            </a:r>
            <a:endParaRPr kumimoji="0" lang="fr-CA" sz="11500" b="1" i="0" u="none" strike="noStrike" kern="1200" cap="none" spc="0" normalizeH="0" baseline="0" noProof="0" dirty="0" smtClean="0">
              <a:ln w="17780" cmpd="sng">
                <a:solidFill>
                  <a:srgbClr val="FFFF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7" name="Picture 6" descr="IdeaGeneration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2133600"/>
            <a:ext cx="3657599" cy="4724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19383007">
            <a:off x="484462" y="2473886"/>
            <a:ext cx="5686687" cy="4525963"/>
          </a:xfrm>
        </p:spPr>
        <p:txBody>
          <a:bodyPr/>
          <a:lstStyle/>
          <a:p>
            <a:pPr lvl="0">
              <a:buBlip>
                <a:blip r:embed="rId2"/>
              </a:buBlip>
            </a:pPr>
            <a:r>
              <a:rPr lang="en-US" sz="7200" b="1" dirty="0" smtClean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  </a:t>
            </a:r>
            <a:r>
              <a:rPr lang="en-US" sz="8800" b="1" dirty="0" smtClean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Business 	 Analysis:</a:t>
            </a:r>
            <a:endParaRPr lang="en-US" sz="7200" b="1" dirty="0" smtClean="0">
              <a:ln w="24500" cmpd="dbl">
                <a:solidFill>
                  <a:srgbClr val="FF0000"/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4" name="Titre 1"/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9600" b="1" i="0" u="none" strike="noStrike" kern="1200" cap="none" spc="0" normalizeH="0" baseline="0" noProof="0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Process of N.P.D:</a:t>
            </a:r>
            <a:endParaRPr kumimoji="0" lang="fr-CA" sz="11500" b="1" i="0" u="none" strike="noStrike" kern="1200" cap="none" spc="0" normalizeH="0" baseline="0" noProof="0" dirty="0" smtClean="0">
              <a:ln w="17780" cmpd="sng">
                <a:solidFill>
                  <a:srgbClr val="FFFF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7" name="Picture 6" descr="IdeaGeneration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2209800"/>
            <a:ext cx="3429000" cy="464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839200" cy="4678363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lvl="0">
              <a:buBlip>
                <a:blip r:embed="rId2"/>
              </a:buBlip>
            </a:pPr>
            <a:r>
              <a:rPr lang="en-US" sz="4800" b="1" dirty="0" smtClean="0">
                <a:ln>
                  <a:solidFill>
                    <a:srgbClr val="00B05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Monotype Corsiva" pitchFamily="66" charset="0"/>
              </a:rPr>
              <a:t>   Selling price based upon 	competition &amp; customer 	feedback</a:t>
            </a:r>
          </a:p>
          <a:p>
            <a:pPr>
              <a:buBlip>
                <a:blip r:embed="rId2"/>
              </a:buBlip>
            </a:pPr>
            <a:r>
              <a:rPr lang="en-US" sz="4800" b="1" dirty="0" smtClean="0">
                <a:ln>
                  <a:solidFill>
                    <a:srgbClr val="00B05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Monotype Corsiva" pitchFamily="66" charset="0"/>
              </a:rPr>
              <a:t>   Sales volume based upon size of 	market </a:t>
            </a:r>
          </a:p>
          <a:p>
            <a:pPr>
              <a:buBlip>
                <a:blip r:embed="rId2"/>
              </a:buBlip>
            </a:pPr>
            <a:r>
              <a:rPr lang="en-US" sz="4800" b="1" dirty="0" smtClean="0">
                <a:ln>
                  <a:solidFill>
                    <a:srgbClr val="00B05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Monotype Corsiva" pitchFamily="66" charset="0"/>
              </a:rPr>
              <a:t>   Profitability and break-even point</a:t>
            </a:r>
            <a:endParaRPr lang="en-US" sz="4800" b="1" dirty="0">
              <a:ln>
                <a:solidFill>
                  <a:srgbClr val="00B050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Titre 1"/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9600" b="1" i="0" u="none" strike="noStrike" kern="1200" cap="none" spc="0" normalizeH="0" baseline="0" noProof="0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Process of N.P.D:</a:t>
            </a:r>
            <a:endParaRPr kumimoji="0" lang="fr-CA" sz="11500" b="1" i="0" u="none" strike="noStrike" kern="1200" cap="none" spc="0" normalizeH="0" baseline="0" noProof="0" dirty="0" smtClean="0">
              <a:ln w="17780" cmpd="sng">
                <a:solidFill>
                  <a:srgbClr val="FFFF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19383007">
            <a:off x="-184285" y="2745309"/>
            <a:ext cx="7759336" cy="1979323"/>
          </a:xfrm>
        </p:spPr>
        <p:txBody>
          <a:bodyPr/>
          <a:lstStyle/>
          <a:p>
            <a:pPr lvl="0">
              <a:buBlip>
                <a:blip r:embed="rId2"/>
              </a:buBlip>
            </a:pPr>
            <a:r>
              <a:rPr lang="en-US" sz="6000" b="1" dirty="0" smtClean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Commercialization:</a:t>
            </a:r>
            <a:endParaRPr lang="en-US" sz="4800" b="1" dirty="0" smtClean="0">
              <a:ln w="24500" cmpd="dbl">
                <a:solidFill>
                  <a:srgbClr val="FF0000"/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endParaRPr lang="en-US" sz="1800" dirty="0"/>
          </a:p>
        </p:txBody>
      </p:sp>
      <p:sp>
        <p:nvSpPr>
          <p:cNvPr id="4" name="Titre 1"/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9600" b="1" i="0" u="none" strike="noStrike" kern="1200" cap="none" spc="0" normalizeH="0" baseline="0" noProof="0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Process of N.P.D:</a:t>
            </a:r>
            <a:endParaRPr kumimoji="0" lang="fr-CA" sz="11500" b="1" i="0" u="none" strike="noStrike" kern="1200" cap="none" spc="0" normalizeH="0" baseline="0" noProof="0" dirty="0" smtClean="0">
              <a:ln w="17780" cmpd="sng">
                <a:solidFill>
                  <a:srgbClr val="FFFF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7" name="Picture 6" descr="IdeaGeneration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5842" y="2362200"/>
            <a:ext cx="3698158" cy="4495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686800" cy="4525963"/>
          </a:xfrm>
        </p:spPr>
        <p:txBody>
          <a:bodyPr/>
          <a:lstStyle/>
          <a:p>
            <a:pPr lvl="0">
              <a:buBlip>
                <a:blip r:embed="rId2"/>
              </a:buBlip>
            </a:pPr>
            <a:r>
              <a:rPr lang="en-US" sz="4400" b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onotype Corsiva" pitchFamily="66" charset="0"/>
              </a:rPr>
              <a:t>  Launch the product</a:t>
            </a:r>
          </a:p>
          <a:p>
            <a:pPr lvl="0">
              <a:buBlip>
                <a:blip r:embed="rId2"/>
              </a:buBlip>
            </a:pPr>
            <a:r>
              <a:rPr lang="en-US" sz="4400" b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onotype Corsiva" pitchFamily="66" charset="0"/>
              </a:rPr>
              <a:t>  Advertisements and other promotions</a:t>
            </a:r>
          </a:p>
          <a:p>
            <a:pPr lvl="0">
              <a:buBlip>
                <a:blip r:embed="rId2"/>
              </a:buBlip>
            </a:pPr>
            <a:r>
              <a:rPr lang="en-US" sz="4400" b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onotype Corsiva" pitchFamily="66" charset="0"/>
              </a:rPr>
              <a:t>  Critical path analysis is most useful at 	this stage</a:t>
            </a:r>
          </a:p>
        </p:txBody>
      </p:sp>
      <p:sp>
        <p:nvSpPr>
          <p:cNvPr id="4" name="Titre 1"/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9600" b="1" i="0" u="none" strike="noStrike" kern="1200" cap="none" spc="0" normalizeH="0" baseline="0" noProof="0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Process of N.P.D:</a:t>
            </a:r>
            <a:endParaRPr kumimoji="0" lang="fr-CA" sz="11500" b="1" i="0" u="none" strike="noStrike" kern="1200" cap="none" spc="0" normalizeH="0" baseline="0" noProof="0" dirty="0" smtClean="0">
              <a:ln w="17780" cmpd="sng">
                <a:solidFill>
                  <a:srgbClr val="FFFF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Espace réservé du contenu 2"/>
          <p:cNvSpPr txBox="1">
            <a:spLocks/>
          </p:cNvSpPr>
          <p:nvPr/>
        </p:nvSpPr>
        <p:spPr bwMode="auto">
          <a:xfrm rot="16200000">
            <a:off x="-2400300" y="2400301"/>
            <a:ext cx="6858001" cy="2057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fr-CA" sz="7200" b="1" i="0" u="none" strike="noStrike" kern="1200" cap="none" spc="50" normalizeH="0" baseline="0" noProof="0" dirty="0" err="1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Geograph</a:t>
            </a:r>
            <a:r>
              <a:rPr kumimoji="0" lang="fr-CA" sz="7200" b="1" i="0" u="none" strike="noStrike" kern="1200" cap="none" spc="50" normalizeH="0" baseline="0" noProof="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 </a:t>
            </a:r>
            <a:r>
              <a:rPr kumimoji="0" lang="fr-CA" sz="7200" b="1" i="0" u="none" strike="noStrike" kern="1200" cap="none" spc="50" normalizeH="0" baseline="0" noProof="0" dirty="0" err="1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ical</a:t>
            </a:r>
            <a:r>
              <a:rPr kumimoji="0" lang="fr-CA" sz="7200" b="1" i="0" u="none" strike="noStrike" kern="1200" cap="none" spc="50" normalizeH="0" noProof="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 </a:t>
            </a:r>
            <a:r>
              <a:rPr kumimoji="0" lang="fr-CA" sz="7200" b="1" i="0" u="none" strike="noStrike" kern="1200" cap="none" spc="50" normalizeH="0" noProof="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area</a:t>
            </a:r>
            <a:endParaRPr kumimoji="0" lang="fr-CA" sz="7200" b="1" i="0" u="none" strike="noStrike" kern="1200" cap="none" spc="50" normalizeH="0" baseline="0" noProof="0" dirty="0" smtClean="0">
              <a:ln w="12700" cmpd="sng">
                <a:solidFill>
                  <a:srgbClr val="FFFF00"/>
                </a:solidFill>
                <a:prstDash val="solid"/>
              </a:ln>
              <a:solidFill>
                <a:schemeClr val="tx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  <p:pic>
        <p:nvPicPr>
          <p:cNvPr id="6" name="Picture 5" descr="pakistan-map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1" y="0"/>
            <a:ext cx="67056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0" y="3276600"/>
            <a:ext cx="8839200" cy="798513"/>
          </a:xfrm>
        </p:spPr>
        <p:txBody>
          <a:bodyPr/>
          <a:lstStyle/>
          <a:p>
            <a:r>
              <a:rPr lang="en-US" sz="6600" b="1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Market</a:t>
            </a:r>
            <a:r>
              <a:rPr lang="fr-CA" sz="6600" b="1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 Concept </a:t>
            </a:r>
            <a:r>
              <a:rPr lang="en-US" sz="6600" b="1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Analysis</a:t>
            </a: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1371600" y="3756025"/>
            <a:ext cx="6400800" cy="601663"/>
          </a:xfrm>
        </p:spPr>
        <p:txBody>
          <a:bodyPr/>
          <a:lstStyle/>
          <a:p>
            <a:r>
              <a:rPr lang="fr-CA" sz="2800" dirty="0" smtClean="0">
                <a:solidFill>
                  <a:srgbClr val="E35C06"/>
                </a:solidFill>
              </a:rPr>
              <a:t> 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839200" cy="4343400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n-US" sz="4000" b="1" dirty="0" smtClean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 Size of the segment </a:t>
            </a:r>
          </a:p>
          <a:p>
            <a:pPr lvl="0">
              <a:buBlip>
                <a:blip r:embed="rId2"/>
              </a:buBlip>
            </a:pPr>
            <a:r>
              <a:rPr lang="en-US" sz="4000" b="1" dirty="0" smtClean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 Growth rate of the segment</a:t>
            </a:r>
          </a:p>
          <a:p>
            <a:pPr lvl="0">
              <a:buBlip>
                <a:blip r:embed="rId2"/>
              </a:buBlip>
            </a:pPr>
            <a:r>
              <a:rPr lang="en-US" sz="4000" b="1" dirty="0" smtClean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 Competition in the segment</a:t>
            </a:r>
          </a:p>
          <a:p>
            <a:pPr lvl="0">
              <a:buBlip>
                <a:blip r:embed="rId2"/>
              </a:buBlip>
            </a:pPr>
            <a:r>
              <a:rPr lang="en-US" sz="4000" b="1" dirty="0" smtClean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 Required market share to break even</a:t>
            </a:r>
          </a:p>
          <a:p>
            <a:pPr lvl="0">
              <a:buBlip>
                <a:blip r:embed="rId2"/>
              </a:buBlip>
            </a:pPr>
            <a:r>
              <a:rPr lang="en-US" sz="4000" b="1" dirty="0" smtClean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 Sales potential</a:t>
            </a:r>
          </a:p>
          <a:p>
            <a:pPr lvl="0">
              <a:buBlip>
                <a:blip r:embed="rId2"/>
              </a:buBlip>
            </a:pPr>
            <a:r>
              <a:rPr lang="en-US" sz="4000" b="1" dirty="0" smtClean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 Expected profit margins</a:t>
            </a:r>
          </a:p>
          <a:p>
            <a:pPr>
              <a:buBlip>
                <a:blip r:embed="rId2"/>
              </a:buBlip>
            </a:pPr>
            <a:endParaRPr lang="en-US" sz="4000" b="1" dirty="0">
              <a:ln w="31550" cmpd="sng">
                <a:solidFill>
                  <a:sysClr val="windowText" lastClr="0000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Titre 1"/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8229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9600" b="1" i="0" u="none" strike="noStrike" kern="1200" cap="none" spc="0" normalizeH="0" baseline="0" noProof="0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Attractiveness:</a:t>
            </a:r>
            <a:endParaRPr kumimoji="0" lang="fr-CA" sz="11500" b="1" i="0" u="none" strike="noStrike" kern="1200" cap="none" spc="0" normalizeH="0" baseline="0" noProof="0" dirty="0" smtClean="0">
              <a:ln w="17780" cmpd="sng">
                <a:solidFill>
                  <a:srgbClr val="FFFF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33600"/>
            <a:ext cx="8458200" cy="4343400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buBlip>
                <a:blip r:embed="rId2"/>
              </a:buBlip>
            </a:pP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3"/>
                </a:solidFill>
              </a:rPr>
              <a:t>   Superior value to the customers</a:t>
            </a:r>
          </a:p>
          <a:p>
            <a:pPr>
              <a:buBlip>
                <a:blip r:embed="rId2"/>
              </a:buBlip>
            </a:pP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3"/>
                </a:solidFill>
              </a:rPr>
              <a:t>   The impact of serving</a:t>
            </a:r>
          </a:p>
          <a:p>
            <a:pPr>
              <a:buBlip>
                <a:blip r:embed="rId2"/>
              </a:buBlip>
            </a:pP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3"/>
                </a:solidFill>
              </a:rPr>
              <a:t>   Access to distribution channels</a:t>
            </a:r>
          </a:p>
          <a:p>
            <a:pPr>
              <a:buBlip>
                <a:blip r:embed="rId2"/>
              </a:buBlip>
            </a:pP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3"/>
                </a:solidFill>
              </a:rPr>
              <a:t>   The firm's resources vs. capital 	investment</a:t>
            </a:r>
          </a:p>
          <a:p>
            <a:pPr>
              <a:buBlip>
                <a:blip r:embed="rId3"/>
              </a:buBlip>
            </a:pPr>
            <a:endParaRPr lang="en-US" sz="4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4" name="Titre 1"/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8229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9600" b="1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Suitability</a:t>
            </a:r>
            <a:r>
              <a:rPr kumimoji="0" lang="en-US" sz="9600" b="1" i="0" u="none" strike="noStrike" kern="1200" cap="none" spc="0" normalizeH="0" baseline="0" noProof="0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:</a:t>
            </a:r>
            <a:endParaRPr kumimoji="0" lang="fr-CA" sz="11500" b="1" i="0" u="none" strike="noStrike" kern="1200" cap="none" spc="0" normalizeH="0" baseline="0" noProof="0" dirty="0" smtClean="0">
              <a:ln w="17780" cmpd="sng">
                <a:solidFill>
                  <a:srgbClr val="FFFF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Espace réservé du contenu 2"/>
          <p:cNvSpPr txBox="1">
            <a:spLocks/>
          </p:cNvSpPr>
          <p:nvPr/>
        </p:nvSpPr>
        <p:spPr bwMode="auto">
          <a:xfrm rot="16200000">
            <a:off x="-2400300" y="2400301"/>
            <a:ext cx="6858001" cy="2057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fr-CA" sz="9600" b="1" spc="50" dirty="0" smtClean="0">
                <a:ln w="12700" cmpd="sng">
                  <a:solidFill>
                    <a:srgbClr val="FFFF00"/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Identification</a:t>
            </a:r>
            <a:endParaRPr kumimoji="0" lang="fr-CA" sz="9600" b="1" i="0" u="none" strike="noStrike" kern="1200" cap="none" spc="50" normalizeH="0" baseline="0" noProof="0" dirty="0" smtClean="0">
              <a:ln w="12700" cmpd="sng">
                <a:solidFill>
                  <a:srgbClr val="FFFF00"/>
                </a:solidFill>
                <a:prstDash val="solid"/>
              </a:ln>
              <a:solidFill>
                <a:schemeClr val="tx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  <p:pic>
        <p:nvPicPr>
          <p:cNvPr id="6" name="Picture 5" descr="pakistan-map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799" y="0"/>
            <a:ext cx="655320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19600"/>
          </a:xfrm>
        </p:spPr>
        <p:txBody>
          <a:bodyPr/>
          <a:lstStyle/>
          <a:p>
            <a:pPr lvl="0">
              <a:buBlip>
                <a:blip r:embed="rId2"/>
              </a:buBlip>
            </a:pPr>
            <a:r>
              <a:rPr lang="en-US" sz="6000" b="1" dirty="0" smtClean="0">
                <a:ln w="31550" cmpd="sng">
                  <a:solidFill>
                    <a:srgbClr val="FFFF00"/>
                  </a:soli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 Geographic</a:t>
            </a:r>
          </a:p>
          <a:p>
            <a:pPr lvl="0">
              <a:buBlip>
                <a:blip r:embed="rId2"/>
              </a:buBlip>
            </a:pPr>
            <a:r>
              <a:rPr lang="en-US" sz="6000" b="1" dirty="0" smtClean="0">
                <a:ln w="31550" cmpd="sng">
                  <a:solidFill>
                    <a:srgbClr val="FFFF00"/>
                  </a:soli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 Demographic</a:t>
            </a:r>
          </a:p>
          <a:p>
            <a:pPr lvl="0">
              <a:buBlip>
                <a:blip r:embed="rId2"/>
              </a:buBlip>
            </a:pPr>
            <a:r>
              <a:rPr lang="en-US" sz="6000" b="1" dirty="0" smtClean="0">
                <a:ln w="31550" cmpd="sng">
                  <a:solidFill>
                    <a:srgbClr val="FFFF00"/>
                  </a:soli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 Psychographic</a:t>
            </a:r>
          </a:p>
          <a:p>
            <a:pPr lvl="0">
              <a:buBlip>
                <a:blip r:embed="rId2"/>
              </a:buBlip>
            </a:pPr>
            <a:r>
              <a:rPr lang="en-US" sz="6000" b="1" dirty="0" smtClean="0">
                <a:ln w="31550" cmpd="sng">
                  <a:solidFill>
                    <a:srgbClr val="FFFF00"/>
                  </a:soli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 Behavioralistic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itre 1"/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8229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normalizeH="0" baseline="0" noProof="0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7200" b="1" i="0" u="none" strike="noStrike" kern="1200" normalizeH="0" baseline="0" noProof="0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Basis for</a:t>
            </a:r>
            <a:r>
              <a:rPr kumimoji="0" lang="en-US" sz="7200" b="1" i="0" u="none" strike="noStrike" kern="1200" normalizeH="0" noProof="0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 Segmentation</a:t>
            </a:r>
            <a:r>
              <a:rPr kumimoji="0" lang="en-US" sz="7200" b="1" i="0" u="none" strike="noStrike" kern="1200" normalizeH="0" baseline="0" noProof="0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:</a:t>
            </a:r>
            <a:endParaRPr kumimoji="0" lang="fr-CA" sz="11500" b="1" i="0" u="none" strike="noStrike" kern="1200" normalizeH="0" baseline="0" noProof="0" dirty="0" smtClean="0">
              <a:ln w="11430">
                <a:solidFill>
                  <a:srgbClr val="FFFF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686800" cy="4953000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0">
              <a:buBlip>
                <a:blip r:embed="rId2"/>
              </a:buBlip>
            </a:pPr>
            <a:r>
              <a:rPr 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Region: </a:t>
            </a:r>
          </a:p>
          <a:p>
            <a:pPr lvl="0">
              <a:buBlip>
                <a:blip r:embed="rId2"/>
              </a:buBlip>
            </a:pPr>
            <a:r>
              <a:rPr 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Size of metropolitan 	area: </a:t>
            </a:r>
          </a:p>
          <a:p>
            <a:pPr lvl="0">
              <a:buBlip>
                <a:blip r:embed="rId2"/>
              </a:buBlip>
            </a:pPr>
            <a:r>
              <a:rPr 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Population density: </a:t>
            </a:r>
          </a:p>
          <a:p>
            <a:pPr lvl="0">
              <a:buBlip>
                <a:blip r:embed="rId2"/>
              </a:buBlip>
            </a:pPr>
            <a:r>
              <a:rPr 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Climate: </a:t>
            </a:r>
          </a:p>
          <a:p>
            <a:pPr>
              <a:buNone/>
            </a:pP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Titre 1"/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8839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spc="50" normalizeH="0" baseline="0" noProof="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Geographic:</a:t>
            </a:r>
            <a:endParaRPr kumimoji="0" lang="fr-CA" sz="11500" b="1" i="0" u="none" strike="noStrike" kern="1200" spc="50" normalizeH="0" baseline="0" noProof="0" dirty="0" smtClean="0">
              <a:ln w="12700" cmpd="sng">
                <a:solidFill>
                  <a:srgbClr val="FFFF00"/>
                </a:solidFill>
                <a:prstDash val="solid"/>
              </a:ln>
              <a:solidFill>
                <a:srgbClr val="00B05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2133600"/>
          <a:ext cx="8305800" cy="332232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4152900"/>
                <a:gridCol w="4152900"/>
              </a:tblGrid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Age</a:t>
                      </a:r>
                      <a:endParaRPr lang="en-US" sz="36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Gender</a:t>
                      </a:r>
                      <a:endParaRPr lang="en-US" sz="36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Family size</a:t>
                      </a:r>
                      <a:endParaRPr lang="en-US" sz="36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Income</a:t>
                      </a:r>
                      <a:endParaRPr lang="en-US" sz="36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Occupation</a:t>
                      </a:r>
                      <a:endParaRPr lang="en-US" sz="36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Education</a:t>
                      </a:r>
                      <a:endParaRPr lang="en-US" sz="36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Generation</a:t>
                      </a:r>
                      <a:endParaRPr lang="en-US" sz="36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Nationality</a:t>
                      </a:r>
                      <a:endParaRPr lang="en-US" sz="36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Religion</a:t>
                      </a:r>
                      <a:endParaRPr lang="en-US" sz="36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Social </a:t>
                      </a:r>
                      <a:r>
                        <a:rPr lang="en-US" sz="3600" b="1" dirty="0" smtClean="0"/>
                        <a:t>class</a:t>
                      </a:r>
                      <a:endParaRPr lang="en-US" sz="36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Titre 1"/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8839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spc="5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Dem</a:t>
            </a:r>
            <a:r>
              <a:rPr kumimoji="0" lang="en-US" sz="7200" b="1" i="0" u="none" strike="noStrike" kern="1200" spc="50" normalizeH="0" baseline="0" noProof="0" dirty="0" err="1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Comic Sans MS" pitchFamily="66" charset="0"/>
              </a:rPr>
              <a:t>ographic</a:t>
            </a:r>
            <a:r>
              <a:rPr kumimoji="0" lang="en-US" sz="7200" b="1" i="0" u="none" strike="noStrike" kern="1200" spc="50" normalizeH="0" baseline="0" noProof="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Comic Sans MS" pitchFamily="66" charset="0"/>
              </a:rPr>
              <a:t>:</a:t>
            </a:r>
            <a:endParaRPr kumimoji="0" lang="fr-CA" sz="11500" b="1" i="0" u="none" strike="noStrike" kern="1200" spc="50" normalizeH="0" baseline="0" noProof="0" dirty="0" smtClean="0">
              <a:ln w="12700" cmpd="sng">
                <a:solidFill>
                  <a:srgbClr val="FFFF00"/>
                </a:solidFill>
                <a:prstDash val="solid"/>
              </a:ln>
              <a:solidFill>
                <a:srgbClr val="00B05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uLnTx/>
              <a:uFillTx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8839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spc="50" normalizeH="0" baseline="0" noProof="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Comic Sans MS" pitchFamily="66" charset="0"/>
              </a:rPr>
              <a:t>Psychographic:</a:t>
            </a:r>
            <a:endParaRPr kumimoji="0" lang="fr-CA" sz="11500" b="1" i="0" u="none" strike="noStrike" kern="1200" spc="50" normalizeH="0" baseline="0" noProof="0" dirty="0" smtClean="0">
              <a:ln w="12700" cmpd="sng">
                <a:solidFill>
                  <a:srgbClr val="FFFF00"/>
                </a:solidFill>
                <a:prstDash val="solid"/>
              </a:ln>
              <a:solidFill>
                <a:srgbClr val="00B05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uLnTx/>
              <a:uFillTx/>
              <a:latin typeface="Comic Sans MS" pitchFamily="66" charset="0"/>
            </a:endParaRPr>
          </a:p>
        </p:txBody>
      </p:sp>
      <p:sp>
        <p:nvSpPr>
          <p:cNvPr id="8" name="Content Placeholder 2"/>
          <p:cNvSpPr txBox="1">
            <a:spLocks noGrp="1"/>
          </p:cNvSpPr>
          <p:nvPr>
            <p:ph idx="1"/>
          </p:nvPr>
        </p:nvSpPr>
        <p:spPr bwMode="auto">
          <a:xfrm>
            <a:off x="1143000" y="1905000"/>
            <a:ext cx="7543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Blip>
                <a:blip r:embed="rId2"/>
              </a:buBlip>
              <a:tabLst/>
              <a:defRPr/>
            </a:pPr>
            <a:r>
              <a:rPr kumimoji="0" lang="en-US" sz="5400" b="1" i="0" u="none" strike="noStrike" kern="1200" cap="all" spc="0" normalizeH="0" baseline="0" noProof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 Activities: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Blip>
                <a:blip r:embed="rId2"/>
              </a:buBlip>
              <a:tabLst/>
              <a:defRPr/>
            </a:pPr>
            <a:r>
              <a:rPr kumimoji="0" lang="en-US" sz="5400" b="1" i="0" u="none" strike="noStrike" kern="1200" cap="all" spc="0" normalizeH="0" baseline="0" noProof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 Interest: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Blip>
                <a:blip r:embed="rId2"/>
              </a:buBlip>
              <a:tabLst/>
              <a:defRPr/>
            </a:pPr>
            <a:r>
              <a:rPr kumimoji="0" lang="en-US" sz="5400" b="1" i="0" u="none" strike="noStrike" kern="1200" cap="all" spc="0" normalizeH="0" baseline="0" noProof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 opinions: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Blip>
                <a:blip r:embed="rId2"/>
              </a:buBlip>
              <a:tabLst/>
              <a:defRPr/>
            </a:pPr>
            <a:r>
              <a:rPr kumimoji="0" lang="en-US" sz="5400" b="1" i="0" u="none" strike="noStrike" kern="1200" cap="all" spc="0" normalizeH="0" baseline="0" noProof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 attitude: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Blip>
                <a:blip r:embed="rId2"/>
              </a:buBlip>
              <a:tabLst/>
              <a:defRPr/>
            </a:pPr>
            <a:r>
              <a:rPr 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values:</a:t>
            </a:r>
            <a:endParaRPr kumimoji="0" lang="en-US" sz="5400" b="1" i="0" u="none" strike="noStrike" kern="1200" cap="all" spc="0" normalizeH="0" baseline="0" noProof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3200" b="1" i="0" u="none" strike="noStrike" kern="1200" cap="all" spc="0" normalizeH="0" baseline="0" noProof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8839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spc="50" normalizeH="0" baseline="0" noProof="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Comic Sans MS" pitchFamily="66" charset="0"/>
              </a:rPr>
              <a:t>Behavioralistic:</a:t>
            </a:r>
            <a:endParaRPr kumimoji="0" lang="fr-CA" sz="11500" b="1" i="0" u="none" strike="noStrike" kern="1200" spc="50" normalizeH="0" baseline="0" noProof="0" dirty="0" smtClean="0">
              <a:ln w="12700" cmpd="sng">
                <a:solidFill>
                  <a:srgbClr val="FFFF00"/>
                </a:solidFill>
                <a:prstDash val="solid"/>
              </a:ln>
              <a:solidFill>
                <a:srgbClr val="00B05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uLnTx/>
              <a:uFillTx/>
              <a:latin typeface="Comic Sans MS" pitchFamily="66" charset="0"/>
            </a:endParaRPr>
          </a:p>
        </p:txBody>
      </p:sp>
      <p:sp>
        <p:nvSpPr>
          <p:cNvPr id="8" name="Content Placeholder 2"/>
          <p:cNvSpPr txBox="1">
            <a:spLocks noGrp="1"/>
          </p:cNvSpPr>
          <p:nvPr>
            <p:ph idx="1"/>
          </p:nvPr>
        </p:nvSpPr>
        <p:spPr bwMode="auto">
          <a:xfrm>
            <a:off x="685800" y="1905000"/>
            <a:ext cx="8001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0">
              <a:buBlip>
                <a:blip r:embed="rId2"/>
              </a:buBlip>
            </a:pP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Benefits sought</a:t>
            </a:r>
          </a:p>
          <a:p>
            <a:pPr>
              <a:buBlip>
                <a:blip r:embed="rId2"/>
              </a:buBlip>
            </a:pP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Usage rate</a:t>
            </a:r>
          </a:p>
          <a:p>
            <a:pPr lvl="0">
              <a:buBlip>
                <a:blip r:embed="rId2"/>
              </a:buBlip>
            </a:pP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Brand loyalty</a:t>
            </a:r>
          </a:p>
          <a:p>
            <a:pPr lvl="0">
              <a:buBlip>
                <a:blip r:embed="rId2"/>
              </a:buBlip>
            </a:pP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User status:</a:t>
            </a:r>
          </a:p>
          <a:p>
            <a:pPr lvl="0">
              <a:buBlip>
                <a:blip r:embed="rId2"/>
              </a:buBlip>
            </a:pP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Readiness to buy</a:t>
            </a:r>
          </a:p>
          <a:p>
            <a:pPr lvl="0">
              <a:buBlip>
                <a:blip r:embed="rId2"/>
              </a:buBlip>
            </a:pP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Occasions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3200" b="1" i="0" u="none" strike="noStrike" kern="1200" cap="all" spc="0" normalizeH="0" baseline="0" noProof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Espace réservé du contenu 2"/>
          <p:cNvSpPr txBox="1">
            <a:spLocks/>
          </p:cNvSpPr>
          <p:nvPr/>
        </p:nvSpPr>
        <p:spPr bwMode="auto">
          <a:xfrm rot="16200000">
            <a:off x="-2400300" y="2400301"/>
            <a:ext cx="6858001" cy="2057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fr-CA" sz="9600" b="1" spc="50" dirty="0" smtClean="0">
                <a:ln w="12700" cmpd="sng">
                  <a:solidFill>
                    <a:srgbClr val="FFFF00"/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Market Mix</a:t>
            </a:r>
            <a:endParaRPr kumimoji="0" lang="fr-CA" sz="9600" b="1" i="0" u="none" strike="noStrike" kern="1200" cap="none" spc="50" normalizeH="0" baseline="0" noProof="0" dirty="0" smtClean="0">
              <a:ln w="12700" cmpd="sng">
                <a:solidFill>
                  <a:srgbClr val="FFFF00"/>
                </a:solidFill>
                <a:prstDash val="solid"/>
              </a:ln>
              <a:solidFill>
                <a:schemeClr val="tx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  <p:pic>
        <p:nvPicPr>
          <p:cNvPr id="6" name="Picture 5" descr="pakistan-map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1" y="0"/>
            <a:ext cx="73152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>
              <a:buBlip>
                <a:blip r:embed="rId2"/>
              </a:buBlip>
            </a:pPr>
            <a:r>
              <a:rPr lang="en-US" sz="66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Product</a:t>
            </a:r>
          </a:p>
          <a:p>
            <a:pPr lvl="0">
              <a:buBlip>
                <a:blip r:embed="rId2"/>
              </a:buBlip>
            </a:pPr>
            <a:r>
              <a:rPr lang="en-US" sz="66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Price</a:t>
            </a:r>
          </a:p>
          <a:p>
            <a:pPr lvl="0">
              <a:buBlip>
                <a:blip r:embed="rId2"/>
              </a:buBlip>
            </a:pPr>
            <a:r>
              <a:rPr lang="en-US" sz="66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Place (distribution)</a:t>
            </a:r>
          </a:p>
          <a:p>
            <a:pPr lvl="0">
              <a:buBlip>
                <a:blip r:embed="rId2"/>
              </a:buBlip>
            </a:pPr>
            <a:r>
              <a:rPr lang="en-US" sz="66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Promotion</a:t>
            </a:r>
          </a:p>
          <a:p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itre 1"/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8229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all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n-lt"/>
              </a:rPr>
              <a:t>Marketing Mix:</a:t>
            </a:r>
            <a:endParaRPr kumimoji="0" lang="fr-CA" sz="11500" b="1" i="0" u="none" strike="noStrike" kern="1200" cap="all" normalizeH="0" baseline="0" noProof="0" dirty="0" smtClean="0">
              <a:ln>
                <a:solidFill>
                  <a:schemeClr val="tx1"/>
                </a:solidFill>
              </a:ln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357438" y="274638"/>
            <a:ext cx="6329362" cy="1143000"/>
          </a:xfrm>
        </p:spPr>
        <p:txBody>
          <a:bodyPr/>
          <a:lstStyle/>
          <a:p>
            <a:pPr algn="l"/>
            <a:r>
              <a:rPr lang="fr-CA" dirty="0" smtClean="0">
                <a:solidFill>
                  <a:srgbClr val="E35C06"/>
                </a:solidFill>
              </a:rPr>
              <a:t> </a:t>
            </a: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 rot="16200000">
            <a:off x="-2514598" y="2514600"/>
            <a:ext cx="6858001" cy="1828801"/>
          </a:xfrm>
        </p:spPr>
        <p:txBody>
          <a:bodyPr/>
          <a:lstStyle/>
          <a:p>
            <a:pPr>
              <a:buNone/>
            </a:pPr>
            <a:r>
              <a:rPr lang="fr-CA" sz="11500" b="1" spc="50" dirty="0" smtClean="0">
                <a:ln w="12700" cmpd="sng">
                  <a:solidFill>
                    <a:srgbClr val="FFFF00"/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PRODUCT</a:t>
            </a:r>
          </a:p>
        </p:txBody>
      </p:sp>
      <p:pic>
        <p:nvPicPr>
          <p:cNvPr id="4" name="Picture 3" descr="product-ic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0"/>
            <a:ext cx="6477000" cy="6858000"/>
          </a:xfrm>
          <a:prstGeom prst="rect">
            <a:avLst/>
          </a:prstGeom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-457200" y="2438400"/>
          <a:ext cx="9906000" cy="41148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953000"/>
                <a:gridCol w="4953000"/>
              </a:tblGrid>
              <a:tr h="370840">
                <a:tc>
                  <a:txBody>
                    <a:bodyPr/>
                    <a:lstStyle/>
                    <a:p>
                      <a:pPr lvl="2">
                        <a:buFontTx/>
                        <a:buBlip>
                          <a:blip r:embed="rId2"/>
                        </a:buBlip>
                      </a:pPr>
                      <a:r>
                        <a:rPr lang="en-US" sz="4400" dirty="0" smtClean="0"/>
                        <a:t>  Brand name</a:t>
                      </a:r>
                    </a:p>
                    <a:p>
                      <a:pPr lvl="2">
                        <a:buFontTx/>
                        <a:buBlip>
                          <a:blip r:embed="rId2"/>
                        </a:buBlip>
                      </a:pPr>
                      <a:r>
                        <a:rPr lang="en-US" sz="4400" dirty="0" smtClean="0"/>
                        <a:t>  Functionality</a:t>
                      </a:r>
                    </a:p>
                    <a:p>
                      <a:pPr lvl="2">
                        <a:buFontTx/>
                        <a:buBlip>
                          <a:blip r:embed="rId2"/>
                        </a:buBlip>
                      </a:pPr>
                      <a:r>
                        <a:rPr lang="en-US" sz="4400" dirty="0" smtClean="0"/>
                        <a:t>  Styling</a:t>
                      </a:r>
                    </a:p>
                    <a:p>
                      <a:pPr lvl="2">
                        <a:buFontTx/>
                        <a:buBlip>
                          <a:blip r:embed="rId2"/>
                        </a:buBlip>
                      </a:pPr>
                      <a:r>
                        <a:rPr lang="en-US" sz="4400" dirty="0" smtClean="0"/>
                        <a:t>  Quality</a:t>
                      </a:r>
                    </a:p>
                    <a:p>
                      <a:pPr lvl="2">
                        <a:buFontTx/>
                        <a:buBlip>
                          <a:blip r:embed="rId2"/>
                        </a:buBlip>
                      </a:pPr>
                      <a:r>
                        <a:rPr lang="en-US" sz="4400" dirty="0" smtClean="0"/>
                        <a:t>  Safety</a:t>
                      </a:r>
                    </a:p>
                    <a:p>
                      <a:pPr>
                        <a:buFontTx/>
                        <a:buBlip>
                          <a:blip r:embed="rId2"/>
                        </a:buBlip>
                      </a:pPr>
                      <a:endParaRPr lang="en-US" sz="4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2">
                        <a:buFontTx/>
                        <a:buBlip>
                          <a:blip r:embed="rId2"/>
                        </a:buBlip>
                      </a:pPr>
                      <a:r>
                        <a:rPr lang="en-US" sz="4400" dirty="0" smtClean="0"/>
                        <a:t>  Packaging</a:t>
                      </a:r>
                    </a:p>
                    <a:p>
                      <a:pPr lvl="2">
                        <a:buFontTx/>
                        <a:buBlip>
                          <a:blip r:embed="rId2"/>
                        </a:buBlip>
                      </a:pPr>
                      <a:r>
                        <a:rPr lang="en-US" sz="4400" dirty="0" smtClean="0"/>
                        <a:t>  Repairs </a:t>
                      </a:r>
                    </a:p>
                    <a:p>
                      <a:pPr lvl="2">
                        <a:buFontTx/>
                        <a:buBlip>
                          <a:blip r:embed="rId2"/>
                        </a:buBlip>
                      </a:pPr>
                      <a:r>
                        <a:rPr lang="en-US" sz="4400" dirty="0" smtClean="0"/>
                        <a:t>  Warranty</a:t>
                      </a:r>
                    </a:p>
                    <a:p>
                      <a:pPr lvl="2">
                        <a:buFontTx/>
                        <a:buBlip>
                          <a:blip r:embed="rId2"/>
                        </a:buBlip>
                      </a:pPr>
                      <a:r>
                        <a:rPr lang="en-US" sz="4400" dirty="0" smtClean="0"/>
                        <a:t>  Accessories</a:t>
                      </a:r>
                    </a:p>
                    <a:p>
                      <a:pPr lvl="2">
                        <a:buFontTx/>
                        <a:buBlip>
                          <a:blip r:embed="rId2"/>
                        </a:buBlip>
                      </a:pPr>
                      <a:r>
                        <a:rPr lang="en-US" sz="4400" dirty="0" smtClean="0"/>
                        <a:t>  Services</a:t>
                      </a:r>
                    </a:p>
                    <a:p>
                      <a:pPr>
                        <a:buFontTx/>
                        <a:buBlip>
                          <a:blip r:embed="rId2"/>
                        </a:buBlip>
                      </a:pPr>
                      <a:endParaRPr lang="en-US" sz="4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Titre 1"/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all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n-lt"/>
              </a:rPr>
              <a:t>Product:</a:t>
            </a:r>
            <a:endParaRPr kumimoji="0" lang="fr-CA" sz="11500" b="1" i="0" u="none" strike="noStrike" kern="1200" cap="all" normalizeH="0" baseline="0" noProof="0" dirty="0" smtClean="0">
              <a:ln>
                <a:solidFill>
                  <a:schemeClr val="tx1"/>
                </a:solidFill>
              </a:ln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533400" y="2209800"/>
          <a:ext cx="9144000" cy="350520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4572000"/>
                <a:gridCol w="4572000"/>
              </a:tblGrid>
              <a:tr h="370840">
                <a:tc>
                  <a:txBody>
                    <a:bodyPr/>
                    <a:lstStyle/>
                    <a:p>
                      <a:pPr lvl="0" algn="l">
                        <a:buFontTx/>
                        <a:buBlip>
                          <a:blip r:embed="rId2"/>
                        </a:buBlip>
                      </a:pPr>
                      <a:r>
                        <a:rPr lang="en-US" sz="3200" kern="1200" dirty="0" smtClean="0"/>
                        <a:t>   Pricing strategy</a:t>
                      </a:r>
                    </a:p>
                    <a:p>
                      <a:pPr lvl="0" algn="l">
                        <a:buFontTx/>
                        <a:buBlip>
                          <a:blip r:embed="rId2"/>
                        </a:buBlip>
                      </a:pPr>
                      <a:r>
                        <a:rPr lang="en-US" sz="3200" kern="1200" dirty="0" smtClean="0"/>
                        <a:t>   Suggested retail price</a:t>
                      </a:r>
                    </a:p>
                    <a:p>
                      <a:pPr lvl="0" algn="l">
                        <a:buFontTx/>
                        <a:buBlip>
                          <a:blip r:embed="rId2"/>
                        </a:buBlip>
                      </a:pPr>
                      <a:r>
                        <a:rPr lang="en-US" sz="3200" kern="1200" dirty="0" smtClean="0"/>
                        <a:t>   Volume discounts</a:t>
                      </a:r>
                    </a:p>
                    <a:p>
                      <a:pPr lvl="0" algn="l">
                        <a:buFontTx/>
                        <a:buBlip>
                          <a:blip r:embed="rId2"/>
                        </a:buBlip>
                      </a:pPr>
                      <a:r>
                        <a:rPr lang="en-US" sz="3200" kern="1200" baseline="0" dirty="0" smtClean="0"/>
                        <a:t>   W</a:t>
                      </a:r>
                      <a:r>
                        <a:rPr lang="en-US" sz="3200" kern="1200" dirty="0" smtClean="0"/>
                        <a:t>holesale pricing</a:t>
                      </a:r>
                    </a:p>
                    <a:p>
                      <a:pPr lvl="0" algn="l">
                        <a:buFontTx/>
                        <a:buBlip>
                          <a:blip r:embed="rId2"/>
                        </a:buBlip>
                      </a:pPr>
                      <a:r>
                        <a:rPr lang="en-US" sz="3200" kern="1200" dirty="0" smtClean="0"/>
                        <a:t>   Cash and early    payment discounts</a:t>
                      </a:r>
                    </a:p>
                    <a:p>
                      <a:pPr algn="l">
                        <a:buFontTx/>
                        <a:buBlip>
                          <a:blip r:embed="rId2"/>
                        </a:buBlip>
                      </a:pPr>
                      <a:endParaRPr lang="en-US" sz="3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>
                        <a:buFontTx/>
                        <a:buBlip>
                          <a:blip r:embed="rId2"/>
                        </a:buBlip>
                      </a:pPr>
                      <a:r>
                        <a:rPr lang="en-US" sz="3200" kern="1200" dirty="0" smtClean="0"/>
                        <a:t>Seasonal pricing</a:t>
                      </a:r>
                    </a:p>
                    <a:p>
                      <a:pPr lvl="0" algn="l">
                        <a:buFontTx/>
                        <a:buBlip>
                          <a:blip r:embed="rId2"/>
                        </a:buBlip>
                      </a:pPr>
                      <a:r>
                        <a:rPr lang="en-US" sz="3200" kern="1200" dirty="0" smtClean="0"/>
                        <a:t>Bundling</a:t>
                      </a:r>
                    </a:p>
                    <a:p>
                      <a:pPr lvl="0" algn="l">
                        <a:buFontTx/>
                        <a:buBlip>
                          <a:blip r:embed="rId2"/>
                        </a:buBlip>
                      </a:pPr>
                      <a:r>
                        <a:rPr lang="en-US" sz="3200" kern="1200" dirty="0" smtClean="0"/>
                        <a:t>Price flexibility</a:t>
                      </a:r>
                    </a:p>
                    <a:p>
                      <a:pPr lvl="0" algn="l">
                        <a:buFontTx/>
                        <a:buBlip>
                          <a:blip r:embed="rId2"/>
                        </a:buBlip>
                      </a:pPr>
                      <a:r>
                        <a:rPr lang="en-US" sz="3200" kern="1200" dirty="0" smtClean="0"/>
                        <a:t>Price discrimination</a:t>
                      </a:r>
                    </a:p>
                    <a:p>
                      <a:pPr algn="l">
                        <a:buFontTx/>
                        <a:buBlip>
                          <a:blip r:embed="rId2"/>
                        </a:buBlip>
                      </a:pPr>
                      <a:endParaRPr lang="en-US" sz="3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Titre 1"/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all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n-lt"/>
              </a:rPr>
              <a:t>Price:</a:t>
            </a:r>
            <a:endParaRPr kumimoji="0" lang="fr-CA" sz="11500" b="1" i="0" u="none" strike="noStrike" kern="1200" cap="all" normalizeH="0" baseline="0" noProof="0" dirty="0" smtClean="0">
              <a:ln>
                <a:solidFill>
                  <a:schemeClr val="tx1"/>
                </a:solidFill>
              </a:ln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04800" y="2514600"/>
          <a:ext cx="9220200" cy="472440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4610100"/>
                <a:gridCol w="4610100"/>
              </a:tblGrid>
              <a:tr h="4724400">
                <a:tc>
                  <a:txBody>
                    <a:bodyPr/>
                    <a:lstStyle/>
                    <a:p>
                      <a:pPr lvl="0" algn="l">
                        <a:buFontTx/>
                        <a:buBlip>
                          <a:blip r:embed="rId2"/>
                        </a:buBlip>
                      </a:pPr>
                      <a:r>
                        <a:rPr lang="en-US" sz="3200" kern="1200" dirty="0" smtClean="0"/>
                        <a:t>   Distribution channels</a:t>
                      </a:r>
                    </a:p>
                    <a:p>
                      <a:pPr lvl="0" algn="l">
                        <a:buFontTx/>
                        <a:buBlip>
                          <a:blip r:embed="rId2"/>
                        </a:buBlip>
                      </a:pPr>
                      <a:r>
                        <a:rPr lang="en-US" sz="3200" kern="1200" dirty="0" smtClean="0"/>
                        <a:t>   Market coverage</a:t>
                      </a:r>
                    </a:p>
                    <a:p>
                      <a:pPr lvl="0" algn="l">
                        <a:buFontTx/>
                        <a:buBlip>
                          <a:blip r:embed="rId2"/>
                        </a:buBlip>
                      </a:pPr>
                      <a:r>
                        <a:rPr lang="en-US" sz="3200" kern="1200" dirty="0" smtClean="0"/>
                        <a:t>   Specific channel members</a:t>
                      </a:r>
                    </a:p>
                    <a:p>
                      <a:pPr lvl="0" algn="l">
                        <a:buFontTx/>
                        <a:buBlip>
                          <a:blip r:embed="rId2"/>
                        </a:buBlip>
                      </a:pPr>
                      <a:r>
                        <a:rPr lang="en-US" sz="3200" kern="1200" dirty="0" smtClean="0"/>
                        <a:t>  Inventory management</a:t>
                      </a:r>
                    </a:p>
                    <a:p>
                      <a:pPr algn="l">
                        <a:buFontTx/>
                        <a:buBlip>
                          <a:blip r:embed="rId2"/>
                        </a:buBlip>
                      </a:pPr>
                      <a:endParaRPr lang="en-US" sz="3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>
                        <a:buFontTx/>
                        <a:buBlip>
                          <a:blip r:embed="rId2"/>
                        </a:buBlip>
                      </a:pPr>
                      <a:r>
                        <a:rPr lang="en-US" sz="3200" kern="1200" dirty="0" smtClean="0"/>
                        <a:t>   Warehousing</a:t>
                      </a:r>
                    </a:p>
                    <a:p>
                      <a:pPr lvl="0" algn="l">
                        <a:buFontTx/>
                        <a:buBlip>
                          <a:blip r:embed="rId2"/>
                        </a:buBlip>
                      </a:pPr>
                      <a:r>
                        <a:rPr lang="en-US" sz="3200" kern="1200" dirty="0" smtClean="0"/>
                        <a:t>   Distribution centers</a:t>
                      </a:r>
                    </a:p>
                    <a:p>
                      <a:pPr lvl="0" algn="l">
                        <a:buFontTx/>
                        <a:buBlip>
                          <a:blip r:embed="rId2"/>
                        </a:buBlip>
                      </a:pPr>
                      <a:r>
                        <a:rPr lang="en-US" sz="3200" kern="1200" dirty="0" smtClean="0"/>
                        <a:t>   Order processing</a:t>
                      </a:r>
                    </a:p>
                    <a:p>
                      <a:pPr lvl="0" algn="l">
                        <a:buFontTx/>
                        <a:buBlip>
                          <a:blip r:embed="rId2"/>
                        </a:buBlip>
                      </a:pPr>
                      <a:r>
                        <a:rPr lang="en-US" sz="3200" kern="1200" dirty="0" smtClean="0"/>
                        <a:t>   Transportation</a:t>
                      </a:r>
                    </a:p>
                    <a:p>
                      <a:pPr lvl="0" algn="l">
                        <a:buFontTx/>
                        <a:buBlip>
                          <a:blip r:embed="rId2"/>
                        </a:buBlip>
                      </a:pPr>
                      <a:r>
                        <a:rPr lang="en-US" sz="3200" kern="1200" dirty="0" smtClean="0"/>
                        <a:t>   Reverse logistics</a:t>
                      </a:r>
                    </a:p>
                    <a:p>
                      <a:pPr algn="l">
                        <a:buFontTx/>
                        <a:buNone/>
                      </a:pPr>
                      <a:endParaRPr lang="en-US" sz="3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Titre 1"/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all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n-lt"/>
              </a:rPr>
              <a:t>Placement:</a:t>
            </a:r>
            <a:endParaRPr kumimoji="0" lang="fr-CA" sz="11500" b="1" i="0" u="none" strike="noStrike" kern="1200" cap="all" normalizeH="0" baseline="0" noProof="0" dirty="0" smtClean="0">
              <a:ln>
                <a:solidFill>
                  <a:schemeClr val="tx1"/>
                </a:solidFill>
              </a:ln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pPr lvl="0">
              <a:buBlip>
                <a:blip r:embed="rId2"/>
              </a:buBlip>
            </a:pPr>
            <a:r>
              <a:rPr lang="en-US" sz="3600" b="1" dirty="0" smtClean="0"/>
              <a:t>   Promotional strategy</a:t>
            </a:r>
            <a:endParaRPr lang="en-US" sz="3600" dirty="0" smtClean="0"/>
          </a:p>
          <a:p>
            <a:pPr lvl="0">
              <a:buBlip>
                <a:blip r:embed="rId2"/>
              </a:buBlip>
            </a:pPr>
            <a:r>
              <a:rPr lang="en-US" sz="3600" b="1" dirty="0" smtClean="0"/>
              <a:t>   Advertising</a:t>
            </a:r>
            <a:endParaRPr lang="en-US" sz="3600" dirty="0" smtClean="0"/>
          </a:p>
          <a:p>
            <a:pPr lvl="0">
              <a:buBlip>
                <a:blip r:embed="rId2"/>
              </a:buBlip>
            </a:pPr>
            <a:r>
              <a:rPr lang="en-US" sz="3600" b="1" dirty="0" smtClean="0"/>
              <a:t>   Personal selling &amp; sales force</a:t>
            </a:r>
            <a:endParaRPr lang="en-US" sz="3600" dirty="0" smtClean="0"/>
          </a:p>
          <a:p>
            <a:pPr lvl="0">
              <a:buBlip>
                <a:blip r:embed="rId2"/>
              </a:buBlip>
            </a:pPr>
            <a:r>
              <a:rPr lang="en-US" sz="3600" b="1" dirty="0" smtClean="0"/>
              <a:t>   Sales promotions</a:t>
            </a:r>
            <a:endParaRPr lang="en-US" sz="3600" dirty="0" smtClean="0"/>
          </a:p>
          <a:p>
            <a:pPr lvl="0">
              <a:buBlip>
                <a:blip r:embed="rId2"/>
              </a:buBlip>
            </a:pPr>
            <a:r>
              <a:rPr lang="en-US" sz="3600" b="1" dirty="0" smtClean="0"/>
              <a:t>   Public relations &amp; publicity</a:t>
            </a:r>
            <a:endParaRPr lang="en-US" sz="3600" dirty="0" smtClean="0"/>
          </a:p>
          <a:p>
            <a:pPr lvl="0">
              <a:buBlip>
                <a:blip r:embed="rId2"/>
              </a:buBlip>
            </a:pPr>
            <a:r>
              <a:rPr lang="en-US" sz="3600" b="1" dirty="0" smtClean="0"/>
              <a:t>   Marketing communications budget</a:t>
            </a:r>
            <a:endParaRPr lang="en-US" sz="3600" dirty="0" smtClean="0"/>
          </a:p>
          <a:p>
            <a:endParaRPr lang="en-US" dirty="0"/>
          </a:p>
        </p:txBody>
      </p:sp>
      <p:sp>
        <p:nvSpPr>
          <p:cNvPr id="4" name="Titre 1"/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all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n-lt"/>
              </a:rPr>
              <a:t>Promotion:</a:t>
            </a:r>
            <a:endParaRPr kumimoji="0" lang="fr-CA" sz="11500" b="1" i="0" u="none" strike="noStrike" kern="1200" cap="all" normalizeH="0" baseline="0" noProof="0" dirty="0" smtClean="0">
              <a:ln>
                <a:solidFill>
                  <a:schemeClr val="tx1"/>
                </a:solidFill>
              </a:ln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Espace réservé du contenu 2"/>
          <p:cNvSpPr txBox="1">
            <a:spLocks/>
          </p:cNvSpPr>
          <p:nvPr/>
        </p:nvSpPr>
        <p:spPr bwMode="auto">
          <a:xfrm rot="16200000">
            <a:off x="-2400300" y="2400301"/>
            <a:ext cx="6858001" cy="2057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fr-CA" sz="9600" b="1" spc="50" dirty="0" smtClean="0">
                <a:ln w="12700" cmpd="sng">
                  <a:solidFill>
                    <a:srgbClr val="FFFF00"/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BCG </a:t>
            </a:r>
            <a:r>
              <a:rPr lang="fr-CA" sz="9600" b="1" spc="50" dirty="0" err="1" smtClean="0">
                <a:ln w="12700" cmpd="sng">
                  <a:solidFill>
                    <a:srgbClr val="FFFF00"/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Matrix</a:t>
            </a:r>
            <a:endParaRPr kumimoji="0" lang="fr-CA" sz="9600" b="1" i="0" u="none" strike="noStrike" kern="1200" cap="none" spc="50" normalizeH="0" baseline="0" noProof="0" dirty="0" smtClean="0">
              <a:ln w="12700" cmpd="sng">
                <a:solidFill>
                  <a:srgbClr val="FFFF00"/>
                </a:solidFill>
                <a:prstDash val="solid"/>
              </a:ln>
              <a:solidFill>
                <a:schemeClr val="tx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  <p:pic>
        <p:nvPicPr>
          <p:cNvPr id="6" name="Picture 5" descr="pakistan-map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799" y="0"/>
            <a:ext cx="6553201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CG_Matrix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Oval 4"/>
          <p:cNvSpPr/>
          <p:nvPr/>
        </p:nvSpPr>
        <p:spPr>
          <a:xfrm>
            <a:off x="8001000" y="762000"/>
            <a:ext cx="838200" cy="10668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Espace réservé du contenu 2"/>
          <p:cNvSpPr txBox="1">
            <a:spLocks/>
          </p:cNvSpPr>
          <p:nvPr/>
        </p:nvSpPr>
        <p:spPr bwMode="auto">
          <a:xfrm rot="16200000">
            <a:off x="-2400300" y="2400301"/>
            <a:ext cx="6858001" cy="2057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fr-CA" sz="7200" b="1" i="0" u="none" strike="noStrike" kern="1200" cap="none" spc="50" normalizeH="0" baseline="0" noProof="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Product</a:t>
            </a:r>
            <a:r>
              <a:rPr kumimoji="0" lang="fr-CA" sz="7200" b="1" i="0" u="none" strike="noStrike" kern="1200" cap="none" spc="50" normalizeH="0" noProof="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 Life Cycle</a:t>
            </a:r>
            <a:endParaRPr kumimoji="0" lang="fr-CA" sz="7200" b="1" i="0" u="none" strike="noStrike" kern="1200" cap="none" spc="50" normalizeH="0" baseline="0" noProof="0" dirty="0" smtClean="0">
              <a:ln w="12700" cmpd="sng">
                <a:solidFill>
                  <a:srgbClr val="FFFF00"/>
                </a:solidFill>
                <a:prstDash val="solid"/>
              </a:ln>
              <a:solidFill>
                <a:schemeClr val="tx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  <p:pic>
        <p:nvPicPr>
          <p:cNvPr id="6" name="Picture 5" descr="pakistan-map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799" y="0"/>
            <a:ext cx="655320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Espace réservé du contenu 2"/>
          <p:cNvSpPr txBox="1">
            <a:spLocks/>
          </p:cNvSpPr>
          <p:nvPr/>
        </p:nvSpPr>
        <p:spPr bwMode="auto">
          <a:xfrm rot="16200000">
            <a:off x="-2400300" y="2400301"/>
            <a:ext cx="6858001" cy="2057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fr-CA" sz="6600" b="1" i="0" u="none" strike="noStrike" kern="1200" cap="none" spc="50" normalizeH="0" baseline="0" noProof="0" dirty="0" err="1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Profitability</a:t>
            </a:r>
            <a:r>
              <a:rPr kumimoji="0" lang="fr-CA" sz="6600" b="1" i="0" u="none" strike="noStrike" kern="1200" cap="none" spc="50" normalizeH="0" baseline="0" noProof="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 </a:t>
            </a:r>
            <a:r>
              <a:rPr kumimoji="0" lang="fr-CA" sz="6600" b="1" i="0" u="none" strike="noStrike" kern="1200" cap="none" spc="50" normalizeH="0" baseline="0" noProof="0" dirty="0" err="1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Analysis</a:t>
            </a:r>
            <a:r>
              <a:rPr kumimoji="0" lang="fr-CA" sz="6600" b="1" i="0" u="none" strike="noStrike" kern="1200" cap="none" spc="50" normalizeH="0" noProof="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 </a:t>
            </a:r>
            <a:endParaRPr kumimoji="0" lang="fr-CA" sz="6600" b="1" i="0" u="none" strike="noStrike" kern="1200" cap="none" spc="50" normalizeH="0" baseline="0" noProof="0" dirty="0" smtClean="0">
              <a:ln w="12700" cmpd="sng">
                <a:solidFill>
                  <a:srgbClr val="FFFF00"/>
                </a:solidFill>
                <a:prstDash val="solid"/>
              </a:ln>
              <a:solidFill>
                <a:schemeClr val="tx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  <p:pic>
        <p:nvPicPr>
          <p:cNvPr id="6" name="Picture 5" descr="pakistan-map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1" y="0"/>
            <a:ext cx="7239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Profit   =   Revenue    –   cost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Estimated and Actual Production = 1000 units of 250ml and 			500 units of 125ml</a:t>
            </a:r>
          </a:p>
          <a:p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Sales = 900 units of 250ml and 400 units of 125ml</a:t>
            </a:r>
          </a:p>
          <a:p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Price Rs 165/= 250ml &amp; Rs 95/= 125ml per unit </a:t>
            </a:r>
          </a:p>
          <a:p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Beginning finished goods 0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332037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Sales					252,500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Cost of goods </a:t>
            </a:r>
            <a:r>
              <a:rPr lang="en-US" b="1" dirty="0" smtClean="0"/>
              <a:t>sold		184,500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Gross </a:t>
            </a:r>
            <a:r>
              <a:rPr lang="en-US" b="1" dirty="0" smtClean="0"/>
              <a:t>profit			68,000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Less </a:t>
            </a:r>
            <a:r>
              <a:rPr lang="en-US" b="1" dirty="0" smtClean="0"/>
              <a:t>expenses			44,000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Operating </a:t>
            </a:r>
            <a:r>
              <a:rPr lang="en-US" b="1" dirty="0" smtClean="0"/>
              <a:t>Income		</a:t>
            </a:r>
            <a:r>
              <a:rPr lang="en-US" sz="4000" b="1" dirty="0" smtClean="0"/>
              <a:t>44,000</a:t>
            </a:r>
            <a:endParaRPr lang="en-US" b="1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Titre 1"/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all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n-lt"/>
              </a:rPr>
              <a:t>Profitibility:</a:t>
            </a:r>
            <a:endParaRPr kumimoji="0" lang="fr-CA" sz="11500" b="1" i="0" u="none" strike="noStrike" kern="1200" cap="all" normalizeH="0" baseline="0" noProof="0" dirty="0" smtClean="0">
              <a:ln>
                <a:solidFill>
                  <a:schemeClr val="tx1"/>
                </a:solidFill>
              </a:ln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sz="72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Product</a:t>
            </a:r>
            <a:r>
              <a:rPr lang="fr-CA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:</a:t>
            </a: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914400" y="2428875"/>
            <a:ext cx="8229600" cy="4429125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n-US" sz="6000" b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onotype Corsiva" pitchFamily="66" charset="0"/>
              </a:rPr>
              <a:t>  </a:t>
            </a:r>
            <a:r>
              <a:rPr lang="en-US" sz="6000" b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onotype Corsiva" pitchFamily="66" charset="0"/>
              </a:rPr>
              <a:t>A set of benefits offered   	for exchange and it can be 	tangible OR intangible. </a:t>
            </a:r>
            <a:endParaRPr lang="fr-CA" sz="6000" b="1" dirty="0" smtClean="0">
              <a:ln w="31550" cmpd="sng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hankyou100_808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7543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667000"/>
            <a:ext cx="8229600" cy="4191000"/>
          </a:xfrm>
        </p:spPr>
        <p:txBody>
          <a:bodyPr/>
          <a:lstStyle/>
          <a:p>
            <a:pPr>
              <a:buNone/>
            </a:pPr>
            <a:endParaRPr lang="en-US" sz="3600" dirty="0" smtClean="0"/>
          </a:p>
          <a:p>
            <a:pPr lvl="0">
              <a:buBlip>
                <a:blip r:embed="rId2"/>
              </a:buBlip>
            </a:pPr>
            <a:r>
              <a:rPr lang="en-US" sz="4400" b="1" dirty="0" smtClean="0"/>
              <a:t>  Idea generation, product design 	&amp; detail engineering</a:t>
            </a:r>
            <a:endParaRPr lang="en-US" sz="4400" dirty="0" smtClean="0"/>
          </a:p>
          <a:p>
            <a:pPr lvl="0">
              <a:buBlip>
                <a:blip r:embed="rId2"/>
              </a:buBlip>
            </a:pPr>
            <a:r>
              <a:rPr lang="en-US" sz="4400" b="1" dirty="0" smtClean="0"/>
              <a:t>  Market research and marketing 	analysis.</a:t>
            </a:r>
            <a:endParaRPr lang="en-US" sz="4400" dirty="0" smtClean="0"/>
          </a:p>
        </p:txBody>
      </p:sp>
      <p:sp>
        <p:nvSpPr>
          <p:cNvPr id="4" name="Titre 1"/>
          <p:cNvSpPr txBox="1">
            <a:spLocks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4800" b="1" i="0" u="none" strike="noStrike" kern="1200" cap="none" spc="0" normalizeH="0" baseline="0" noProof="0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New Product </a:t>
            </a:r>
            <a:r>
              <a:rPr kumimoji="0" lang="en-US" sz="4800" b="1" i="0" u="none" strike="noStrike" kern="1200" cap="none" spc="0" normalizeH="0" baseline="0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development</a:t>
            </a:r>
            <a:r>
              <a:rPr kumimoji="0" lang="fr-CA" sz="7200" b="1" i="0" u="none" strike="noStrike" kern="1200" cap="none" spc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: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2057400"/>
            <a:ext cx="8229600" cy="1143000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US" b="1" dirty="0" smtClean="0"/>
              <a:t>    Two</a:t>
            </a:r>
            <a:r>
              <a:rPr lang="en-US" dirty="0" smtClean="0"/>
              <a:t> parallel paths involved :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Espace réservé du contenu 2"/>
          <p:cNvSpPr txBox="1">
            <a:spLocks/>
          </p:cNvSpPr>
          <p:nvPr/>
        </p:nvSpPr>
        <p:spPr bwMode="auto">
          <a:xfrm rot="16200000">
            <a:off x="-2514598" y="2514600"/>
            <a:ext cx="6858001" cy="182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fr-CA" sz="11500" b="1" i="0" u="none" strike="noStrike" kern="1200" cap="none" spc="50" normalizeH="0" baseline="0" noProof="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Launching</a:t>
            </a:r>
          </a:p>
        </p:txBody>
      </p:sp>
      <p:pic>
        <p:nvPicPr>
          <p:cNvPr id="6" name="Picture 5" descr="NewProductLaunc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0"/>
            <a:ext cx="66294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4040188" cy="639762"/>
          </a:xfrm>
        </p:spPr>
        <p:txBody>
          <a:bodyPr/>
          <a:lstStyle/>
          <a:p>
            <a:pPr algn="ctr"/>
            <a:r>
              <a:rPr lang="en-US" sz="6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NEW</a:t>
            </a:r>
            <a:endParaRPr lang="en-US" sz="6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" name="Content Placeholder 6" descr="12641601_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" y="2590800"/>
            <a:ext cx="4040188" cy="30480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981200"/>
            <a:ext cx="4041775" cy="639762"/>
          </a:xfrm>
        </p:spPr>
        <p:txBody>
          <a:bodyPr/>
          <a:lstStyle/>
          <a:p>
            <a:pPr algn="ctr"/>
            <a:r>
              <a:rPr lang="en-US" sz="6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OLD</a:t>
            </a:r>
            <a:endParaRPr lang="en-US" sz="6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" name="Content Placeholder 7" descr="1280422653_107423191_1-cultus-2008-model-only-4200-km-grey-colour-model-yown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4645025" y="2634045"/>
            <a:ext cx="4041775" cy="303294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7" name="Picture 6" descr="demographic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1676401"/>
            <a:ext cx="5734050" cy="3581400"/>
          </a:xfrm>
          <a:prstGeom prst="rect">
            <a:avLst/>
          </a:prstGeom>
          <a:ln>
            <a:noFill/>
          </a:ln>
        </p:spPr>
      </p:pic>
      <p:sp>
        <p:nvSpPr>
          <p:cNvPr id="10" name="Espace réservé du contenu 2"/>
          <p:cNvSpPr txBox="1">
            <a:spLocks/>
          </p:cNvSpPr>
          <p:nvPr/>
        </p:nvSpPr>
        <p:spPr bwMode="auto">
          <a:xfrm rot="20059069">
            <a:off x="-311960" y="1403563"/>
            <a:ext cx="8229600" cy="1516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fr-CA" sz="7200" b="1" i="0" u="none" strike="noStrike" kern="1200" cap="none" spc="50" normalizeH="0" baseline="0" noProof="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Consumer Behaviour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14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147</Template>
  <TotalTime>437</TotalTime>
  <Words>532</Words>
  <Application>Microsoft Office PowerPoint</Application>
  <PresentationFormat>On-screen Show (4:3)</PresentationFormat>
  <Paragraphs>180</Paragraphs>
  <Slides>50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147</vt:lpstr>
      <vt:lpstr>Slide 1</vt:lpstr>
      <vt:lpstr>Group Members:</vt:lpstr>
      <vt:lpstr>Market Concept Analysis</vt:lpstr>
      <vt:lpstr> </vt:lpstr>
      <vt:lpstr>Product:</vt:lpstr>
      <vt:lpstr>    Two parallel paths involved : </vt:lpstr>
      <vt:lpstr>Slide 7</vt:lpstr>
      <vt:lpstr>Slide 8</vt:lpstr>
      <vt:lpstr>Slide 9</vt:lpstr>
      <vt:lpstr> Consumer behavior:</vt:lpstr>
      <vt:lpstr> Consumer behavior Survey:</vt:lpstr>
      <vt:lpstr> Consumer behavior Survey:</vt:lpstr>
      <vt:lpstr> Consumer behavior Survey:</vt:lpstr>
      <vt:lpstr> Consumer behavior Survey:</vt:lpstr>
      <vt:lpstr> Reasons:</vt:lpstr>
      <vt:lpstr> Results of using:</vt:lpstr>
      <vt:lpstr> Available in market:</vt:lpstr>
      <vt:lpstr>Slide 18</vt:lpstr>
      <vt:lpstr> Power Max</vt:lpstr>
      <vt:lpstr>Slide 20</vt:lpstr>
      <vt:lpstr> Process of N.P.D:</vt:lpstr>
      <vt:lpstr> Process of N.P.D:</vt:lpstr>
      <vt:lpstr>Slide 23</vt:lpstr>
      <vt:lpstr> Process of N.P.D:</vt:lpstr>
      <vt:lpstr> Process of N.P.D:</vt:lpstr>
      <vt:lpstr> Process of N.P.D:</vt:lpstr>
      <vt:lpstr> Process of N.P.D:</vt:lpstr>
      <vt:lpstr> Process of N.P.D:</vt:lpstr>
      <vt:lpstr>Slide 29</vt:lpstr>
      <vt:lpstr> Attractiveness:</vt:lpstr>
      <vt:lpstr> Suitability:</vt:lpstr>
      <vt:lpstr>Slide 32</vt:lpstr>
      <vt:lpstr> Basis for Segmentation:</vt:lpstr>
      <vt:lpstr>Geographic:</vt:lpstr>
      <vt:lpstr>Demographic:</vt:lpstr>
      <vt:lpstr>Psychographic:</vt:lpstr>
      <vt:lpstr>Behavioralistic:</vt:lpstr>
      <vt:lpstr>Slide 38</vt:lpstr>
      <vt:lpstr>Marketing Mix:</vt:lpstr>
      <vt:lpstr>Product:</vt:lpstr>
      <vt:lpstr>Price:</vt:lpstr>
      <vt:lpstr>Placement:</vt:lpstr>
      <vt:lpstr>Promotion:</vt:lpstr>
      <vt:lpstr>Slide 44</vt:lpstr>
      <vt:lpstr>Slide 45</vt:lpstr>
      <vt:lpstr>Slide 46</vt:lpstr>
      <vt:lpstr>Slide 47</vt:lpstr>
      <vt:lpstr>Profit   =   Revenue    –   cost</vt:lpstr>
      <vt:lpstr>Profitibility:</vt:lpstr>
      <vt:lpstr>Slide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 Members:</dc:title>
  <dc:creator>Windows User</dc:creator>
  <cp:lastModifiedBy>Windows User</cp:lastModifiedBy>
  <cp:revision>73</cp:revision>
  <dcterms:created xsi:type="dcterms:W3CDTF">2011-06-05T19:12:41Z</dcterms:created>
  <dcterms:modified xsi:type="dcterms:W3CDTF">2011-06-08T02:26:34Z</dcterms:modified>
</cp:coreProperties>
</file>